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25"/>
  </p:notesMasterIdLst>
  <p:handoutMasterIdLst>
    <p:handoutMasterId r:id="rId26"/>
  </p:handoutMasterIdLst>
  <p:sldIdLst>
    <p:sldId id="260" r:id="rId2"/>
    <p:sldId id="313" r:id="rId3"/>
    <p:sldId id="306" r:id="rId4"/>
    <p:sldId id="307" r:id="rId5"/>
    <p:sldId id="308" r:id="rId6"/>
    <p:sldId id="314" r:id="rId7"/>
    <p:sldId id="330" r:id="rId8"/>
    <p:sldId id="331" r:id="rId9"/>
    <p:sldId id="332" r:id="rId10"/>
    <p:sldId id="333" r:id="rId11"/>
    <p:sldId id="334" r:id="rId12"/>
    <p:sldId id="338" r:id="rId13"/>
    <p:sldId id="335" r:id="rId14"/>
    <p:sldId id="336" r:id="rId15"/>
    <p:sldId id="309" r:id="rId16"/>
    <p:sldId id="326" r:id="rId17"/>
    <p:sldId id="322" r:id="rId18"/>
    <p:sldId id="327" r:id="rId19"/>
    <p:sldId id="328" r:id="rId20"/>
    <p:sldId id="329" r:id="rId21"/>
    <p:sldId id="318" r:id="rId22"/>
    <p:sldId id="316" r:id="rId23"/>
    <p:sldId id="325" r:id="rId24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4">
          <p15:clr>
            <a:srgbClr val="A4A3A4"/>
          </p15:clr>
        </p15:guide>
        <p15:guide id="2" orient="horz" pos="436">
          <p15:clr>
            <a:srgbClr val="A4A3A4"/>
          </p15:clr>
        </p15:guide>
        <p15:guide id="3" orient="horz" pos="4179">
          <p15:clr>
            <a:srgbClr val="A4A3A4"/>
          </p15:clr>
        </p15:guide>
        <p15:guide id="4" orient="horz" pos="3888">
          <p15:clr>
            <a:srgbClr val="A4A3A4"/>
          </p15:clr>
        </p15:guide>
        <p15:guide id="5" orient="horz" pos="3984">
          <p15:clr>
            <a:srgbClr val="A4A3A4"/>
          </p15:clr>
        </p15:guide>
        <p15:guide id="6" orient="horz" pos="1104">
          <p15:clr>
            <a:srgbClr val="A4A3A4"/>
          </p15:clr>
        </p15:guide>
        <p15:guide id="7" orient="horz" pos="1008">
          <p15:clr>
            <a:srgbClr val="A4A3A4"/>
          </p15:clr>
        </p15:guide>
        <p15:guide id="8" orient="horz" pos="2448">
          <p15:clr>
            <a:srgbClr val="A4A3A4"/>
          </p15:clr>
        </p15:guide>
        <p15:guide id="9" orient="horz" pos="2544">
          <p15:clr>
            <a:srgbClr val="A4A3A4"/>
          </p15:clr>
        </p15:guide>
        <p15:guide id="10" orient="horz" pos="336">
          <p15:clr>
            <a:srgbClr val="A4A3A4"/>
          </p15:clr>
        </p15:guide>
        <p15:guide id="11" pos="2832">
          <p15:clr>
            <a:srgbClr val="A4A3A4"/>
          </p15:clr>
        </p15:guide>
        <p15:guide id="12" pos="336">
          <p15:clr>
            <a:srgbClr val="A4A3A4"/>
          </p15:clr>
        </p15:guide>
        <p15:guide id="13" pos="5424">
          <p15:clr>
            <a:srgbClr val="A4A3A4"/>
          </p15:clr>
        </p15:guide>
        <p15:guide id="14" pos="2928">
          <p15:clr>
            <a:srgbClr val="A4A3A4"/>
          </p15:clr>
        </p15:guide>
        <p15:guide id="15" pos="1968">
          <p15:clr>
            <a:srgbClr val="A4A3A4"/>
          </p15:clr>
        </p15:guide>
        <p15:guide id="16" pos="2070">
          <p15:clr>
            <a:srgbClr val="A4A3A4"/>
          </p15:clr>
        </p15:guide>
        <p15:guide id="17" pos="3792">
          <p15:clr>
            <a:srgbClr val="A4A3A4"/>
          </p15:clr>
        </p15:guide>
        <p15:guide id="18" pos="1104">
          <p15:clr>
            <a:srgbClr val="A4A3A4"/>
          </p15:clr>
        </p15:guide>
        <p15:guide id="19" pos="4656">
          <p15:clr>
            <a:srgbClr val="A4A3A4"/>
          </p15:clr>
        </p15:guide>
        <p15:guide id="20" pos="4560">
          <p15:clr>
            <a:srgbClr val="A4A3A4"/>
          </p15:clr>
        </p15:guide>
        <p15:guide id="21" pos="3696">
          <p15:clr>
            <a:srgbClr val="A4A3A4"/>
          </p15:clr>
        </p15:guide>
        <p15:guide id="22" pos="120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a Vida Villanueva" initials="MVV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D073F8-1565-44D7-B386-08B59EADF2EE}">
  <a:tblStyle styleId="{69D073F8-1565-44D7-B386-08B59EADF2EE}" styleName="PwC Table">
    <a:wholeTbl>
      <a:tcTxStyle>
        <a:fontRef idx="major">
          <a:prstClr val="black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bottom>
            <a:ln w="38100" cmpd="sng">
              <a:noFill/>
            </a:ln>
          </a:bottom>
        </a:tcBdr>
      </a:tcStyle>
    </a:band1H>
    <a:band2H>
      <a:tcStyle>
        <a:tcBdr>
          <a:bottom>
            <a:ln w="38100" cmpd="sng">
              <a:noFill/>
            </a:ln>
          </a:bottom>
        </a:tcBdr>
      </a:tcStyle>
    </a:band2H>
    <a:firstCol>
      <a:tcTxStyle i="on">
        <a:fontRef idx="major">
          <a:prstClr val="black"/>
        </a:fontRef>
        <a:schemeClr val="dk1"/>
      </a:tcTxStyle>
      <a:tcStyle>
        <a:tcBdr/>
        <a:fill>
          <a:noFill/>
        </a:fill>
      </a:tcStyle>
    </a:firstCol>
    <a:firstRow>
      <a:tcTxStyle b="on">
        <a:fontRef idx="major">
          <a:prstClr val="black"/>
        </a:fontRef>
        <a:schemeClr val="dk2"/>
      </a:tcTxStyle>
      <a:tcStyle>
        <a:tcBdr>
          <a:bottom>
            <a:ln w="38100" cmpd="sng">
              <a:noFill/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75" autoAdjust="0"/>
    <p:restoredTop sz="94718" autoAdjust="0"/>
  </p:normalViewPr>
  <p:slideViewPr>
    <p:cSldViewPr>
      <p:cViewPr varScale="1">
        <p:scale>
          <a:sx n="86" d="100"/>
          <a:sy n="86" d="100"/>
        </p:scale>
        <p:origin x="1782" y="90"/>
      </p:cViewPr>
      <p:guideLst>
        <p:guide orient="horz" pos="144"/>
        <p:guide orient="horz" pos="436"/>
        <p:guide orient="horz" pos="4179"/>
        <p:guide orient="horz" pos="3888"/>
        <p:guide orient="horz" pos="3984"/>
        <p:guide orient="horz" pos="1104"/>
        <p:guide orient="horz" pos="1008"/>
        <p:guide orient="horz" pos="2448"/>
        <p:guide orient="horz" pos="2544"/>
        <p:guide orient="horz" pos="336"/>
        <p:guide pos="2832"/>
        <p:guide pos="336"/>
        <p:guide pos="5424"/>
        <p:guide pos="2928"/>
        <p:guide pos="1968"/>
        <p:guide pos="2070"/>
        <p:guide pos="3792"/>
        <p:guide pos="1104"/>
        <p:guide pos="4656"/>
        <p:guide pos="4560"/>
        <p:guide pos="3696"/>
        <p:guide pos="120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8" d="100"/>
          <a:sy n="98" d="100"/>
        </p:scale>
        <p:origin x="-3564" y="-11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F05CFF-548C-4E04-B325-CF1209D66BDC}" type="datetimeFigureOut">
              <a:rPr lang="en-ZA" smtClean="0">
                <a:latin typeface="Arial" pitchFamily="34" charset="0"/>
                <a:cs typeface="Arial" pitchFamily="34" charset="0"/>
              </a:rPr>
              <a:pPr/>
              <a:t>2018/11/29</a:t>
            </a:fld>
            <a:endParaRPr lang="en-ZA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E90EF7-3E10-491C-87C2-59674BB3AAF6}" type="slidenum">
              <a:rPr lang="en-ZA" smtClean="0">
                <a:latin typeface="Arial" pitchFamily="34" charset="0"/>
                <a:cs typeface="Arial" pitchFamily="34" charset="0"/>
              </a:rPr>
              <a:pPr/>
              <a:t>‹#›</a:t>
            </a:fld>
            <a:endParaRPr lang="en-ZA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67362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fld id="{5EFB8DA3-BCA9-4B7D-B50D-14F47506B614}" type="datetimeFigureOut">
              <a:rPr lang="en-ZA" smtClean="0"/>
              <a:pPr/>
              <a:t>2018/11/29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ZA" dirty="0" smtClean="0"/>
              <a:t>Click to edit Master text styles</a:t>
            </a:r>
          </a:p>
          <a:p>
            <a:pPr lvl="1"/>
            <a:r>
              <a:rPr lang="en-ZA" dirty="0" smtClean="0"/>
              <a:t>Second level</a:t>
            </a:r>
          </a:p>
          <a:p>
            <a:pPr lvl="2"/>
            <a:r>
              <a:rPr lang="en-ZA" dirty="0" smtClean="0"/>
              <a:t>Third level</a:t>
            </a:r>
          </a:p>
          <a:p>
            <a:pPr lvl="3"/>
            <a:r>
              <a:rPr lang="en-ZA" dirty="0" smtClean="0"/>
              <a:t>Fourth level</a:t>
            </a:r>
          </a:p>
          <a:p>
            <a:pPr lvl="4"/>
            <a:r>
              <a:rPr lang="en-ZA" dirty="0" smtClean="0"/>
              <a:t>Fifth level</a:t>
            </a:r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fld id="{F07B8F03-BC93-4120-96CA-A36DF640BE24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878691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B8F03-BC93-4120-96CA-A36DF640BE24}" type="slidenum">
              <a:rPr lang="en-ZA" smtClean="0"/>
              <a:pPr/>
              <a:t>1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577766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 userDrawn="1"/>
        </p:nvGrpSpPr>
        <p:grpSpPr bwMode="gray">
          <a:xfrm>
            <a:off x="1752601" y="1"/>
            <a:ext cx="7391400" cy="6176009"/>
            <a:chOff x="19140488" y="13674"/>
            <a:chExt cx="7443798" cy="6145827"/>
          </a:xfrm>
        </p:grpSpPr>
        <p:sp>
          <p:nvSpPr>
            <p:cNvPr id="23" name="Rectangle 17"/>
            <p:cNvSpPr>
              <a:spLocks noChangeArrowheads="1"/>
            </p:cNvSpPr>
            <p:nvPr/>
          </p:nvSpPr>
          <p:spPr bwMode="gray">
            <a:xfrm>
              <a:off x="19140488" y="4188799"/>
              <a:ext cx="2302206" cy="1970702"/>
            </a:xfrm>
            <a:prstGeom prst="rect">
              <a:avLst/>
            </a:prstGeom>
            <a:solidFill>
              <a:srgbClr val="9A170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4" name="Rectangle 7"/>
            <p:cNvSpPr>
              <a:spLocks noChangeArrowheads="1"/>
            </p:cNvSpPr>
            <p:nvPr/>
          </p:nvSpPr>
          <p:spPr bwMode="gray">
            <a:xfrm>
              <a:off x="25663403" y="4032250"/>
              <a:ext cx="920883" cy="2127250"/>
            </a:xfrm>
            <a:prstGeom prst="rect">
              <a:avLst/>
            </a:prstGeom>
            <a:solidFill>
              <a:srgbClr val="F3BE2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8" name="Rectangle 8"/>
            <p:cNvSpPr>
              <a:spLocks noChangeArrowheads="1"/>
            </p:cNvSpPr>
            <p:nvPr/>
          </p:nvSpPr>
          <p:spPr bwMode="gray">
            <a:xfrm>
              <a:off x="25049482" y="2899477"/>
              <a:ext cx="734694" cy="1289321"/>
            </a:xfrm>
            <a:prstGeom prst="rect">
              <a:avLst/>
            </a:prstGeom>
            <a:solidFill>
              <a:srgbClr val="F3BC87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3" name="Rectangle 9"/>
            <p:cNvSpPr>
              <a:spLocks noChangeArrowheads="1"/>
            </p:cNvSpPr>
            <p:nvPr/>
          </p:nvSpPr>
          <p:spPr bwMode="gray">
            <a:xfrm>
              <a:off x="25049482" y="4032250"/>
              <a:ext cx="734693" cy="2127250"/>
            </a:xfrm>
            <a:prstGeom prst="rect">
              <a:avLst/>
            </a:prstGeom>
            <a:solidFill>
              <a:srgbClr val="E88C1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4" name="Rectangle 11"/>
            <p:cNvSpPr>
              <a:spLocks noChangeArrowheads="1"/>
            </p:cNvSpPr>
            <p:nvPr/>
          </p:nvSpPr>
          <p:spPr bwMode="gray">
            <a:xfrm>
              <a:off x="24665780" y="706365"/>
              <a:ext cx="477045" cy="2263848"/>
            </a:xfrm>
            <a:prstGeom prst="rect">
              <a:avLst/>
            </a:prstGeom>
            <a:solidFill>
              <a:srgbClr val="E669A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5" name="Rectangle 12"/>
            <p:cNvSpPr>
              <a:spLocks noChangeArrowheads="1"/>
            </p:cNvSpPr>
            <p:nvPr/>
          </p:nvSpPr>
          <p:spPr bwMode="gray">
            <a:xfrm>
              <a:off x="24665780" y="2899478"/>
              <a:ext cx="477045" cy="1289321"/>
            </a:xfrm>
            <a:prstGeom prst="rect">
              <a:avLst/>
            </a:prstGeom>
            <a:solidFill>
              <a:srgbClr val="DB4D5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6" name="Rectangle 13"/>
            <p:cNvSpPr>
              <a:spLocks noChangeArrowheads="1"/>
            </p:cNvSpPr>
            <p:nvPr/>
          </p:nvSpPr>
          <p:spPr bwMode="gray">
            <a:xfrm>
              <a:off x="24665780" y="4032250"/>
              <a:ext cx="477045" cy="2127250"/>
            </a:xfrm>
            <a:prstGeom prst="rect">
              <a:avLst/>
            </a:prstGeom>
            <a:solidFill>
              <a:srgbClr val="D13A0D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7" name="Rectangle 14"/>
            <p:cNvSpPr>
              <a:spLocks noChangeArrowheads="1"/>
            </p:cNvSpPr>
            <p:nvPr/>
          </p:nvSpPr>
          <p:spPr bwMode="gray">
            <a:xfrm>
              <a:off x="19140488" y="669925"/>
              <a:ext cx="5662612" cy="2300288"/>
            </a:xfrm>
            <a:prstGeom prst="rect">
              <a:avLst/>
            </a:prstGeom>
            <a:solidFill>
              <a:srgbClr val="D7402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8" name="Rectangle 15"/>
            <p:cNvSpPr>
              <a:spLocks noChangeArrowheads="1"/>
            </p:cNvSpPr>
            <p:nvPr/>
          </p:nvSpPr>
          <p:spPr bwMode="gray">
            <a:xfrm>
              <a:off x="19140488" y="2899478"/>
              <a:ext cx="5662612" cy="1289321"/>
            </a:xfrm>
            <a:prstGeom prst="rect">
              <a:avLst/>
            </a:prstGeom>
            <a:solidFill>
              <a:srgbClr val="CD2F1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9" name="Freeform 16"/>
            <p:cNvSpPr>
              <a:spLocks/>
            </p:cNvSpPr>
            <p:nvPr/>
          </p:nvSpPr>
          <p:spPr bwMode="gray">
            <a:xfrm>
              <a:off x="19140488" y="4032250"/>
              <a:ext cx="5662612" cy="21272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67" y="0"/>
                </a:cxn>
                <a:cxn ang="0">
                  <a:pos x="3567" y="1340"/>
                </a:cxn>
                <a:cxn ang="0">
                  <a:pos x="1372" y="1340"/>
                </a:cxn>
                <a:cxn ang="0">
                  <a:pos x="1372" y="181"/>
                </a:cxn>
                <a:cxn ang="0">
                  <a:pos x="0" y="181"/>
                </a:cxn>
                <a:cxn ang="0">
                  <a:pos x="0" y="0"/>
                </a:cxn>
              </a:cxnLst>
              <a:rect l="0" t="0" r="r" b="b"/>
              <a:pathLst>
                <a:path w="3567" h="1340">
                  <a:moveTo>
                    <a:pt x="0" y="0"/>
                  </a:moveTo>
                  <a:lnTo>
                    <a:pt x="3567" y="0"/>
                  </a:lnTo>
                  <a:lnTo>
                    <a:pt x="3567" y="1340"/>
                  </a:lnTo>
                  <a:lnTo>
                    <a:pt x="1372" y="1340"/>
                  </a:lnTo>
                  <a:lnTo>
                    <a:pt x="1372" y="181"/>
                  </a:lnTo>
                  <a:lnTo>
                    <a:pt x="0" y="1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4230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0" name="Rectangle 10"/>
            <p:cNvSpPr>
              <a:spLocks noChangeArrowheads="1"/>
            </p:cNvSpPr>
            <p:nvPr/>
          </p:nvSpPr>
          <p:spPr bwMode="gray">
            <a:xfrm>
              <a:off x="19140488" y="13674"/>
              <a:ext cx="5662612" cy="692692"/>
            </a:xfrm>
            <a:prstGeom prst="rect">
              <a:avLst/>
            </a:prstGeom>
            <a:solidFill>
              <a:srgbClr val="EE9C3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sp>
        <p:nvSpPr>
          <p:cNvPr id="15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1895475" y="838200"/>
            <a:ext cx="5343525" cy="9144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00" b="1" i="1" baseline="0">
                <a:solidFill>
                  <a:schemeClr val="bg1"/>
                </a:solidFill>
              </a:defRPr>
            </a:lvl1pPr>
          </a:lstStyle>
          <a:p>
            <a:r>
              <a:rPr lang="en-ZA" noProof="0" dirty="0" smtClean="0"/>
              <a:t>Click to add the presentation’s main title</a:t>
            </a:r>
            <a:endParaRPr lang="en-ZA" noProof="0" dirty="0"/>
          </a:p>
        </p:txBody>
      </p:sp>
      <p:sp>
        <p:nvSpPr>
          <p:cNvPr id="18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895475" y="1828799"/>
            <a:ext cx="5343525" cy="914401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3200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ZA" noProof="0" dirty="0" smtClean="0"/>
              <a:t>Subtitle and date (move higher if title is only one line)</a:t>
            </a:r>
          </a:p>
        </p:txBody>
      </p:sp>
      <p:sp>
        <p:nvSpPr>
          <p:cNvPr id="21" name="Text Placeholder 31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1895475" y="374904"/>
            <a:ext cx="4105656" cy="146304"/>
          </a:xfrm>
        </p:spPr>
        <p:txBody>
          <a:bodyPr/>
          <a:lstStyle>
            <a:lvl1pPr>
              <a:defRPr sz="1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ZA" noProof="0" dirty="0" smtClean="0"/>
              <a:t>www.pwc.com</a:t>
            </a:r>
            <a:endParaRPr lang="en-ZA" noProof="0" dirty="0"/>
          </a:p>
        </p:txBody>
      </p:sp>
      <p:grpSp>
        <p:nvGrpSpPr>
          <p:cNvPr id="16" name="Group 32"/>
          <p:cNvGrpSpPr/>
          <p:nvPr userDrawn="1"/>
        </p:nvGrpSpPr>
        <p:grpSpPr>
          <a:xfrm>
            <a:off x="968592" y="6170991"/>
            <a:ext cx="914400" cy="533479"/>
            <a:chOff x="518032" y="978681"/>
            <a:chExt cx="4572000" cy="2667393"/>
          </a:xfrm>
        </p:grpSpPr>
        <p:sp>
          <p:nvSpPr>
            <p:cNvPr id="17" name="Rectangle 37"/>
            <p:cNvSpPr>
              <a:spLocks noChangeArrowheads="1"/>
            </p:cNvSpPr>
            <p:nvPr userDrawn="1"/>
          </p:nvSpPr>
          <p:spPr bwMode="black">
            <a:xfrm>
              <a:off x="3295650" y="978681"/>
              <a:ext cx="1143000" cy="263229"/>
            </a:xfrm>
            <a:prstGeom prst="rect">
              <a:avLst/>
            </a:prstGeom>
            <a:solidFill>
              <a:srgbClr val="A1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 dirty="0"/>
            </a:p>
          </p:txBody>
        </p:sp>
        <p:sp>
          <p:nvSpPr>
            <p:cNvPr id="20" name="Freeform 7"/>
            <p:cNvSpPr>
              <a:spLocks noEditPoints="1"/>
            </p:cNvSpPr>
            <p:nvPr userDrawn="1"/>
          </p:nvSpPr>
          <p:spPr bwMode="black">
            <a:xfrm>
              <a:off x="518032" y="1922794"/>
              <a:ext cx="4572000" cy="1723280"/>
            </a:xfrm>
            <a:custGeom>
              <a:avLst/>
              <a:gdLst/>
              <a:ahLst/>
              <a:cxnLst>
                <a:cxn ang="0">
                  <a:pos x="581" y="233"/>
                </a:cxn>
                <a:cxn ang="0">
                  <a:pos x="538" y="949"/>
                </a:cxn>
                <a:cxn ang="0">
                  <a:pos x="630" y="946"/>
                </a:cxn>
                <a:cxn ang="0">
                  <a:pos x="793" y="880"/>
                </a:cxn>
                <a:cxn ang="0">
                  <a:pos x="886" y="728"/>
                </a:cxn>
                <a:cxn ang="0">
                  <a:pos x="905" y="505"/>
                </a:cxn>
                <a:cxn ang="0">
                  <a:pos x="850" y="329"/>
                </a:cxn>
                <a:cxn ang="0">
                  <a:pos x="727" y="241"/>
                </a:cxn>
                <a:cxn ang="0">
                  <a:pos x="521" y="3"/>
                </a:cxn>
                <a:cxn ang="0">
                  <a:pos x="643" y="74"/>
                </a:cxn>
                <a:cxn ang="0">
                  <a:pos x="761" y="24"/>
                </a:cxn>
                <a:cxn ang="0">
                  <a:pos x="855" y="9"/>
                </a:cxn>
                <a:cxn ang="0">
                  <a:pos x="1026" y="40"/>
                </a:cxn>
                <a:cxn ang="0">
                  <a:pos x="1180" y="172"/>
                </a:cxn>
                <a:cxn ang="0">
                  <a:pos x="1265" y="383"/>
                </a:cxn>
                <a:cxn ang="0">
                  <a:pos x="1265" y="641"/>
                </a:cxn>
                <a:cxn ang="0">
                  <a:pos x="1175" y="857"/>
                </a:cxn>
                <a:cxn ang="0">
                  <a:pos x="1005" y="1006"/>
                </a:cxn>
                <a:cxn ang="0">
                  <a:pos x="766" y="1074"/>
                </a:cxn>
                <a:cxn ang="0">
                  <a:pos x="601" y="1074"/>
                </a:cxn>
                <a:cxn ang="0">
                  <a:pos x="692" y="1447"/>
                </a:cxn>
                <a:cxn ang="0">
                  <a:pos x="171" y="1408"/>
                </a:cxn>
                <a:cxn ang="0">
                  <a:pos x="413" y="3"/>
                </a:cxn>
                <a:cxn ang="0">
                  <a:pos x="3876" y="20"/>
                </a:cxn>
                <a:cxn ang="0">
                  <a:pos x="4036" y="100"/>
                </a:cxn>
                <a:cxn ang="0">
                  <a:pos x="4113" y="232"/>
                </a:cxn>
                <a:cxn ang="0">
                  <a:pos x="4091" y="362"/>
                </a:cxn>
                <a:cxn ang="0">
                  <a:pos x="3995" y="436"/>
                </a:cxn>
                <a:cxn ang="0">
                  <a:pos x="3859" y="438"/>
                </a:cxn>
                <a:cxn ang="0">
                  <a:pos x="3757" y="114"/>
                </a:cxn>
                <a:cxn ang="0">
                  <a:pos x="3597" y="187"/>
                </a:cxn>
                <a:cxn ang="0">
                  <a:pos x="3508" y="339"/>
                </a:cxn>
                <a:cxn ang="0">
                  <a:pos x="3489" y="565"/>
                </a:cxn>
                <a:cxn ang="0">
                  <a:pos x="3547" y="753"/>
                </a:cxn>
                <a:cxn ang="0">
                  <a:pos x="3668" y="869"/>
                </a:cxn>
                <a:cxn ang="0">
                  <a:pos x="3821" y="896"/>
                </a:cxn>
                <a:cxn ang="0">
                  <a:pos x="3931" y="872"/>
                </a:cxn>
                <a:cxn ang="0">
                  <a:pos x="4079" y="810"/>
                </a:cxn>
                <a:cxn ang="0">
                  <a:pos x="4016" y="1024"/>
                </a:cxn>
                <a:cxn ang="0">
                  <a:pos x="3830" y="1080"/>
                </a:cxn>
                <a:cxn ang="0">
                  <a:pos x="3651" y="1095"/>
                </a:cxn>
                <a:cxn ang="0">
                  <a:pos x="3426" y="1060"/>
                </a:cxn>
                <a:cxn ang="0">
                  <a:pos x="3255" y="947"/>
                </a:cxn>
                <a:cxn ang="0">
                  <a:pos x="3140" y="772"/>
                </a:cxn>
                <a:cxn ang="0">
                  <a:pos x="3101" y="561"/>
                </a:cxn>
                <a:cxn ang="0">
                  <a:pos x="3153" y="318"/>
                </a:cxn>
                <a:cxn ang="0">
                  <a:pos x="3293" y="135"/>
                </a:cxn>
                <a:cxn ang="0">
                  <a:pos x="3508" y="27"/>
                </a:cxn>
                <a:cxn ang="0">
                  <a:pos x="2910" y="0"/>
                </a:cxn>
                <a:cxn ang="0">
                  <a:pos x="3040" y="52"/>
                </a:cxn>
                <a:cxn ang="0">
                  <a:pos x="3093" y="178"/>
                </a:cxn>
                <a:cxn ang="0">
                  <a:pos x="3071" y="277"/>
                </a:cxn>
                <a:cxn ang="0">
                  <a:pos x="3004" y="393"/>
                </a:cxn>
                <a:cxn ang="0">
                  <a:pos x="2876" y="561"/>
                </a:cxn>
                <a:cxn ang="0">
                  <a:pos x="1784" y="1078"/>
                </a:cxn>
                <a:cxn ang="0">
                  <a:pos x="1313" y="118"/>
                </a:cxn>
                <a:cxn ang="0">
                  <a:pos x="2247" y="25"/>
                </a:cxn>
                <a:cxn ang="0">
                  <a:pos x="2759" y="62"/>
                </a:cxn>
                <a:cxn ang="0">
                  <a:pos x="2872" y="4"/>
                </a:cxn>
              </a:cxnLst>
              <a:rect l="0" t="0" r="r" b="b"/>
              <a:pathLst>
                <a:path w="4127" h="1544">
                  <a:moveTo>
                    <a:pt x="640" y="229"/>
                  </a:moveTo>
                  <a:lnTo>
                    <a:pt x="622" y="229"/>
                  </a:lnTo>
                  <a:lnTo>
                    <a:pt x="603" y="230"/>
                  </a:lnTo>
                  <a:lnTo>
                    <a:pt x="581" y="233"/>
                  </a:lnTo>
                  <a:lnTo>
                    <a:pt x="553" y="235"/>
                  </a:lnTo>
                  <a:lnTo>
                    <a:pt x="521" y="241"/>
                  </a:lnTo>
                  <a:lnTo>
                    <a:pt x="521" y="947"/>
                  </a:lnTo>
                  <a:lnTo>
                    <a:pt x="538" y="949"/>
                  </a:lnTo>
                  <a:lnTo>
                    <a:pt x="553" y="949"/>
                  </a:lnTo>
                  <a:lnTo>
                    <a:pt x="566" y="949"/>
                  </a:lnTo>
                  <a:lnTo>
                    <a:pt x="578" y="949"/>
                  </a:lnTo>
                  <a:lnTo>
                    <a:pt x="630" y="946"/>
                  </a:lnTo>
                  <a:lnTo>
                    <a:pt x="677" y="937"/>
                  </a:lnTo>
                  <a:lnTo>
                    <a:pt x="720" y="924"/>
                  </a:lnTo>
                  <a:lnTo>
                    <a:pt x="758" y="905"/>
                  </a:lnTo>
                  <a:lnTo>
                    <a:pt x="793" y="880"/>
                  </a:lnTo>
                  <a:lnTo>
                    <a:pt x="824" y="850"/>
                  </a:lnTo>
                  <a:lnTo>
                    <a:pt x="849" y="815"/>
                  </a:lnTo>
                  <a:lnTo>
                    <a:pt x="870" y="775"/>
                  </a:lnTo>
                  <a:lnTo>
                    <a:pt x="886" y="728"/>
                  </a:lnTo>
                  <a:lnTo>
                    <a:pt x="897" y="678"/>
                  </a:lnTo>
                  <a:lnTo>
                    <a:pt x="905" y="622"/>
                  </a:lnTo>
                  <a:lnTo>
                    <a:pt x="907" y="561"/>
                  </a:lnTo>
                  <a:lnTo>
                    <a:pt x="905" y="505"/>
                  </a:lnTo>
                  <a:lnTo>
                    <a:pt x="897" y="452"/>
                  </a:lnTo>
                  <a:lnTo>
                    <a:pt x="886" y="407"/>
                  </a:lnTo>
                  <a:lnTo>
                    <a:pt x="870" y="366"/>
                  </a:lnTo>
                  <a:lnTo>
                    <a:pt x="850" y="329"/>
                  </a:lnTo>
                  <a:lnTo>
                    <a:pt x="826" y="299"/>
                  </a:lnTo>
                  <a:lnTo>
                    <a:pt x="797" y="274"/>
                  </a:lnTo>
                  <a:lnTo>
                    <a:pt x="763" y="254"/>
                  </a:lnTo>
                  <a:lnTo>
                    <a:pt x="727" y="241"/>
                  </a:lnTo>
                  <a:lnTo>
                    <a:pt x="686" y="232"/>
                  </a:lnTo>
                  <a:lnTo>
                    <a:pt x="640" y="229"/>
                  </a:lnTo>
                  <a:close/>
                  <a:moveTo>
                    <a:pt x="413" y="3"/>
                  </a:moveTo>
                  <a:lnTo>
                    <a:pt x="521" y="3"/>
                  </a:lnTo>
                  <a:lnTo>
                    <a:pt x="521" y="143"/>
                  </a:lnTo>
                  <a:lnTo>
                    <a:pt x="566" y="117"/>
                  </a:lnTo>
                  <a:lnTo>
                    <a:pt x="607" y="93"/>
                  </a:lnTo>
                  <a:lnTo>
                    <a:pt x="643" y="74"/>
                  </a:lnTo>
                  <a:lnTo>
                    <a:pt x="677" y="57"/>
                  </a:lnTo>
                  <a:lnTo>
                    <a:pt x="707" y="44"/>
                  </a:lnTo>
                  <a:lnTo>
                    <a:pt x="735" y="33"/>
                  </a:lnTo>
                  <a:lnTo>
                    <a:pt x="761" y="24"/>
                  </a:lnTo>
                  <a:lnTo>
                    <a:pt x="785" y="18"/>
                  </a:lnTo>
                  <a:lnTo>
                    <a:pt x="809" y="13"/>
                  </a:lnTo>
                  <a:lnTo>
                    <a:pt x="831" y="10"/>
                  </a:lnTo>
                  <a:lnTo>
                    <a:pt x="855" y="9"/>
                  </a:lnTo>
                  <a:lnTo>
                    <a:pt x="879" y="8"/>
                  </a:lnTo>
                  <a:lnTo>
                    <a:pt x="931" y="12"/>
                  </a:lnTo>
                  <a:lnTo>
                    <a:pt x="980" y="23"/>
                  </a:lnTo>
                  <a:lnTo>
                    <a:pt x="1026" y="40"/>
                  </a:lnTo>
                  <a:lnTo>
                    <a:pt x="1070" y="64"/>
                  </a:lnTo>
                  <a:lnTo>
                    <a:pt x="1110" y="94"/>
                  </a:lnTo>
                  <a:lnTo>
                    <a:pt x="1148" y="130"/>
                  </a:lnTo>
                  <a:lnTo>
                    <a:pt x="1180" y="172"/>
                  </a:lnTo>
                  <a:lnTo>
                    <a:pt x="1209" y="218"/>
                  </a:lnTo>
                  <a:lnTo>
                    <a:pt x="1233" y="268"/>
                  </a:lnTo>
                  <a:lnTo>
                    <a:pt x="1252" y="324"/>
                  </a:lnTo>
                  <a:lnTo>
                    <a:pt x="1265" y="383"/>
                  </a:lnTo>
                  <a:lnTo>
                    <a:pt x="1274" y="446"/>
                  </a:lnTo>
                  <a:lnTo>
                    <a:pt x="1278" y="512"/>
                  </a:lnTo>
                  <a:lnTo>
                    <a:pt x="1274" y="578"/>
                  </a:lnTo>
                  <a:lnTo>
                    <a:pt x="1265" y="641"/>
                  </a:lnTo>
                  <a:lnTo>
                    <a:pt x="1252" y="701"/>
                  </a:lnTo>
                  <a:lnTo>
                    <a:pt x="1232" y="756"/>
                  </a:lnTo>
                  <a:lnTo>
                    <a:pt x="1205" y="809"/>
                  </a:lnTo>
                  <a:lnTo>
                    <a:pt x="1175" y="857"/>
                  </a:lnTo>
                  <a:lnTo>
                    <a:pt x="1140" y="901"/>
                  </a:lnTo>
                  <a:lnTo>
                    <a:pt x="1099" y="941"/>
                  </a:lnTo>
                  <a:lnTo>
                    <a:pt x="1054" y="976"/>
                  </a:lnTo>
                  <a:lnTo>
                    <a:pt x="1005" y="1006"/>
                  </a:lnTo>
                  <a:lnTo>
                    <a:pt x="951" y="1031"/>
                  </a:lnTo>
                  <a:lnTo>
                    <a:pt x="894" y="1051"/>
                  </a:lnTo>
                  <a:lnTo>
                    <a:pt x="831" y="1065"/>
                  </a:lnTo>
                  <a:lnTo>
                    <a:pt x="766" y="1074"/>
                  </a:lnTo>
                  <a:lnTo>
                    <a:pt x="696" y="1078"/>
                  </a:lnTo>
                  <a:lnTo>
                    <a:pt x="670" y="1078"/>
                  </a:lnTo>
                  <a:lnTo>
                    <a:pt x="637" y="1076"/>
                  </a:lnTo>
                  <a:lnTo>
                    <a:pt x="601" y="1074"/>
                  </a:lnTo>
                  <a:lnTo>
                    <a:pt x="561" y="1071"/>
                  </a:lnTo>
                  <a:lnTo>
                    <a:pt x="521" y="1068"/>
                  </a:lnTo>
                  <a:lnTo>
                    <a:pt x="521" y="1408"/>
                  </a:lnTo>
                  <a:lnTo>
                    <a:pt x="692" y="1447"/>
                  </a:lnTo>
                  <a:lnTo>
                    <a:pt x="692" y="1544"/>
                  </a:lnTo>
                  <a:lnTo>
                    <a:pt x="18" y="1544"/>
                  </a:lnTo>
                  <a:lnTo>
                    <a:pt x="18" y="1447"/>
                  </a:lnTo>
                  <a:lnTo>
                    <a:pt x="171" y="1408"/>
                  </a:lnTo>
                  <a:lnTo>
                    <a:pt x="171" y="229"/>
                  </a:lnTo>
                  <a:lnTo>
                    <a:pt x="0" y="229"/>
                  </a:lnTo>
                  <a:lnTo>
                    <a:pt x="0" y="128"/>
                  </a:lnTo>
                  <a:lnTo>
                    <a:pt x="413" y="3"/>
                  </a:lnTo>
                  <a:close/>
                  <a:moveTo>
                    <a:pt x="3711" y="0"/>
                  </a:moveTo>
                  <a:lnTo>
                    <a:pt x="3770" y="3"/>
                  </a:lnTo>
                  <a:lnTo>
                    <a:pt x="3825" y="9"/>
                  </a:lnTo>
                  <a:lnTo>
                    <a:pt x="3876" y="20"/>
                  </a:lnTo>
                  <a:lnTo>
                    <a:pt x="3923" y="34"/>
                  </a:lnTo>
                  <a:lnTo>
                    <a:pt x="3965" y="53"/>
                  </a:lnTo>
                  <a:lnTo>
                    <a:pt x="4004" y="75"/>
                  </a:lnTo>
                  <a:lnTo>
                    <a:pt x="4036" y="100"/>
                  </a:lnTo>
                  <a:lnTo>
                    <a:pt x="4064" y="129"/>
                  </a:lnTo>
                  <a:lnTo>
                    <a:pt x="4086" y="160"/>
                  </a:lnTo>
                  <a:lnTo>
                    <a:pt x="4103" y="194"/>
                  </a:lnTo>
                  <a:lnTo>
                    <a:pt x="4113" y="232"/>
                  </a:lnTo>
                  <a:lnTo>
                    <a:pt x="4117" y="271"/>
                  </a:lnTo>
                  <a:lnTo>
                    <a:pt x="4114" y="304"/>
                  </a:lnTo>
                  <a:lnTo>
                    <a:pt x="4105" y="334"/>
                  </a:lnTo>
                  <a:lnTo>
                    <a:pt x="4091" y="362"/>
                  </a:lnTo>
                  <a:lnTo>
                    <a:pt x="4074" y="387"/>
                  </a:lnTo>
                  <a:lnTo>
                    <a:pt x="4051" y="407"/>
                  </a:lnTo>
                  <a:lnTo>
                    <a:pt x="4025" y="423"/>
                  </a:lnTo>
                  <a:lnTo>
                    <a:pt x="3995" y="436"/>
                  </a:lnTo>
                  <a:lnTo>
                    <a:pt x="3961" y="443"/>
                  </a:lnTo>
                  <a:lnTo>
                    <a:pt x="3925" y="446"/>
                  </a:lnTo>
                  <a:lnTo>
                    <a:pt x="3891" y="444"/>
                  </a:lnTo>
                  <a:lnTo>
                    <a:pt x="3859" y="438"/>
                  </a:lnTo>
                  <a:lnTo>
                    <a:pt x="3826" y="428"/>
                  </a:lnTo>
                  <a:lnTo>
                    <a:pt x="3792" y="413"/>
                  </a:lnTo>
                  <a:lnTo>
                    <a:pt x="3757" y="394"/>
                  </a:lnTo>
                  <a:lnTo>
                    <a:pt x="3757" y="114"/>
                  </a:lnTo>
                  <a:lnTo>
                    <a:pt x="3711" y="125"/>
                  </a:lnTo>
                  <a:lnTo>
                    <a:pt x="3668" y="140"/>
                  </a:lnTo>
                  <a:lnTo>
                    <a:pt x="3631" y="162"/>
                  </a:lnTo>
                  <a:lnTo>
                    <a:pt x="3597" y="187"/>
                  </a:lnTo>
                  <a:lnTo>
                    <a:pt x="3568" y="218"/>
                  </a:lnTo>
                  <a:lnTo>
                    <a:pt x="3543" y="253"/>
                  </a:lnTo>
                  <a:lnTo>
                    <a:pt x="3523" y="294"/>
                  </a:lnTo>
                  <a:lnTo>
                    <a:pt x="3508" y="339"/>
                  </a:lnTo>
                  <a:lnTo>
                    <a:pt x="3497" y="391"/>
                  </a:lnTo>
                  <a:lnTo>
                    <a:pt x="3489" y="447"/>
                  </a:lnTo>
                  <a:lnTo>
                    <a:pt x="3487" y="507"/>
                  </a:lnTo>
                  <a:lnTo>
                    <a:pt x="3489" y="565"/>
                  </a:lnTo>
                  <a:lnTo>
                    <a:pt x="3497" y="617"/>
                  </a:lnTo>
                  <a:lnTo>
                    <a:pt x="3509" y="667"/>
                  </a:lnTo>
                  <a:lnTo>
                    <a:pt x="3526" y="712"/>
                  </a:lnTo>
                  <a:lnTo>
                    <a:pt x="3547" y="753"/>
                  </a:lnTo>
                  <a:lnTo>
                    <a:pt x="3571" y="790"/>
                  </a:lnTo>
                  <a:lnTo>
                    <a:pt x="3600" y="821"/>
                  </a:lnTo>
                  <a:lnTo>
                    <a:pt x="3632" y="847"/>
                  </a:lnTo>
                  <a:lnTo>
                    <a:pt x="3668" y="869"/>
                  </a:lnTo>
                  <a:lnTo>
                    <a:pt x="3707" y="885"/>
                  </a:lnTo>
                  <a:lnTo>
                    <a:pt x="3750" y="894"/>
                  </a:lnTo>
                  <a:lnTo>
                    <a:pt x="3795" y="897"/>
                  </a:lnTo>
                  <a:lnTo>
                    <a:pt x="3821" y="896"/>
                  </a:lnTo>
                  <a:lnTo>
                    <a:pt x="3847" y="894"/>
                  </a:lnTo>
                  <a:lnTo>
                    <a:pt x="3874" y="889"/>
                  </a:lnTo>
                  <a:lnTo>
                    <a:pt x="3901" y="881"/>
                  </a:lnTo>
                  <a:lnTo>
                    <a:pt x="3931" y="872"/>
                  </a:lnTo>
                  <a:lnTo>
                    <a:pt x="3964" y="861"/>
                  </a:lnTo>
                  <a:lnTo>
                    <a:pt x="3999" y="846"/>
                  </a:lnTo>
                  <a:lnTo>
                    <a:pt x="4036" y="830"/>
                  </a:lnTo>
                  <a:lnTo>
                    <a:pt x="4079" y="810"/>
                  </a:lnTo>
                  <a:lnTo>
                    <a:pt x="4127" y="787"/>
                  </a:lnTo>
                  <a:lnTo>
                    <a:pt x="4127" y="976"/>
                  </a:lnTo>
                  <a:lnTo>
                    <a:pt x="4069" y="1001"/>
                  </a:lnTo>
                  <a:lnTo>
                    <a:pt x="4016" y="1024"/>
                  </a:lnTo>
                  <a:lnTo>
                    <a:pt x="3966" y="1041"/>
                  </a:lnTo>
                  <a:lnTo>
                    <a:pt x="3919" y="1058"/>
                  </a:lnTo>
                  <a:lnTo>
                    <a:pt x="3874" y="1070"/>
                  </a:lnTo>
                  <a:lnTo>
                    <a:pt x="3830" y="1080"/>
                  </a:lnTo>
                  <a:lnTo>
                    <a:pt x="3786" y="1086"/>
                  </a:lnTo>
                  <a:lnTo>
                    <a:pt x="3742" y="1091"/>
                  </a:lnTo>
                  <a:lnTo>
                    <a:pt x="3697" y="1094"/>
                  </a:lnTo>
                  <a:lnTo>
                    <a:pt x="3651" y="1095"/>
                  </a:lnTo>
                  <a:lnTo>
                    <a:pt x="3588" y="1093"/>
                  </a:lnTo>
                  <a:lnTo>
                    <a:pt x="3530" y="1086"/>
                  </a:lnTo>
                  <a:lnTo>
                    <a:pt x="3476" y="1075"/>
                  </a:lnTo>
                  <a:lnTo>
                    <a:pt x="3426" y="1060"/>
                  </a:lnTo>
                  <a:lnTo>
                    <a:pt x="3378" y="1039"/>
                  </a:lnTo>
                  <a:lnTo>
                    <a:pt x="3334" y="1014"/>
                  </a:lnTo>
                  <a:lnTo>
                    <a:pt x="3294" y="984"/>
                  </a:lnTo>
                  <a:lnTo>
                    <a:pt x="3255" y="947"/>
                  </a:lnTo>
                  <a:lnTo>
                    <a:pt x="3219" y="907"/>
                  </a:lnTo>
                  <a:lnTo>
                    <a:pt x="3188" y="865"/>
                  </a:lnTo>
                  <a:lnTo>
                    <a:pt x="3162" y="820"/>
                  </a:lnTo>
                  <a:lnTo>
                    <a:pt x="3140" y="772"/>
                  </a:lnTo>
                  <a:lnTo>
                    <a:pt x="3124" y="722"/>
                  </a:lnTo>
                  <a:lnTo>
                    <a:pt x="3111" y="670"/>
                  </a:lnTo>
                  <a:lnTo>
                    <a:pt x="3104" y="616"/>
                  </a:lnTo>
                  <a:lnTo>
                    <a:pt x="3101" y="561"/>
                  </a:lnTo>
                  <a:lnTo>
                    <a:pt x="3105" y="494"/>
                  </a:lnTo>
                  <a:lnTo>
                    <a:pt x="3115" y="433"/>
                  </a:lnTo>
                  <a:lnTo>
                    <a:pt x="3130" y="373"/>
                  </a:lnTo>
                  <a:lnTo>
                    <a:pt x="3153" y="318"/>
                  </a:lnTo>
                  <a:lnTo>
                    <a:pt x="3179" y="267"/>
                  </a:lnTo>
                  <a:lnTo>
                    <a:pt x="3213" y="219"/>
                  </a:lnTo>
                  <a:lnTo>
                    <a:pt x="3250" y="175"/>
                  </a:lnTo>
                  <a:lnTo>
                    <a:pt x="3293" y="135"/>
                  </a:lnTo>
                  <a:lnTo>
                    <a:pt x="3341" y="102"/>
                  </a:lnTo>
                  <a:lnTo>
                    <a:pt x="3392" y="72"/>
                  </a:lnTo>
                  <a:lnTo>
                    <a:pt x="3448" y="47"/>
                  </a:lnTo>
                  <a:lnTo>
                    <a:pt x="3508" y="27"/>
                  </a:lnTo>
                  <a:lnTo>
                    <a:pt x="3573" y="12"/>
                  </a:lnTo>
                  <a:lnTo>
                    <a:pt x="3640" y="3"/>
                  </a:lnTo>
                  <a:lnTo>
                    <a:pt x="3711" y="0"/>
                  </a:lnTo>
                  <a:close/>
                  <a:moveTo>
                    <a:pt x="2910" y="0"/>
                  </a:moveTo>
                  <a:lnTo>
                    <a:pt x="2948" y="4"/>
                  </a:lnTo>
                  <a:lnTo>
                    <a:pt x="2983" y="14"/>
                  </a:lnTo>
                  <a:lnTo>
                    <a:pt x="3014" y="30"/>
                  </a:lnTo>
                  <a:lnTo>
                    <a:pt x="3040" y="52"/>
                  </a:lnTo>
                  <a:lnTo>
                    <a:pt x="3063" y="78"/>
                  </a:lnTo>
                  <a:lnTo>
                    <a:pt x="3079" y="109"/>
                  </a:lnTo>
                  <a:lnTo>
                    <a:pt x="3089" y="142"/>
                  </a:lnTo>
                  <a:lnTo>
                    <a:pt x="3093" y="178"/>
                  </a:lnTo>
                  <a:lnTo>
                    <a:pt x="3091" y="203"/>
                  </a:lnTo>
                  <a:lnTo>
                    <a:pt x="3088" y="227"/>
                  </a:lnTo>
                  <a:lnTo>
                    <a:pt x="3081" y="252"/>
                  </a:lnTo>
                  <a:lnTo>
                    <a:pt x="3071" y="277"/>
                  </a:lnTo>
                  <a:lnTo>
                    <a:pt x="3060" y="303"/>
                  </a:lnTo>
                  <a:lnTo>
                    <a:pt x="3044" y="331"/>
                  </a:lnTo>
                  <a:lnTo>
                    <a:pt x="3025" y="361"/>
                  </a:lnTo>
                  <a:lnTo>
                    <a:pt x="3004" y="393"/>
                  </a:lnTo>
                  <a:lnTo>
                    <a:pt x="2978" y="429"/>
                  </a:lnTo>
                  <a:lnTo>
                    <a:pt x="2948" y="468"/>
                  </a:lnTo>
                  <a:lnTo>
                    <a:pt x="2914" y="512"/>
                  </a:lnTo>
                  <a:lnTo>
                    <a:pt x="2876" y="561"/>
                  </a:lnTo>
                  <a:lnTo>
                    <a:pt x="2472" y="1078"/>
                  </a:lnTo>
                  <a:lnTo>
                    <a:pt x="2182" y="1078"/>
                  </a:lnTo>
                  <a:lnTo>
                    <a:pt x="2182" y="424"/>
                  </a:lnTo>
                  <a:lnTo>
                    <a:pt x="1784" y="1078"/>
                  </a:lnTo>
                  <a:lnTo>
                    <a:pt x="1518" y="1078"/>
                  </a:lnTo>
                  <a:lnTo>
                    <a:pt x="1518" y="234"/>
                  </a:lnTo>
                  <a:lnTo>
                    <a:pt x="1313" y="214"/>
                  </a:lnTo>
                  <a:lnTo>
                    <a:pt x="1313" y="118"/>
                  </a:lnTo>
                  <a:lnTo>
                    <a:pt x="1690" y="25"/>
                  </a:lnTo>
                  <a:lnTo>
                    <a:pt x="1832" y="25"/>
                  </a:lnTo>
                  <a:lnTo>
                    <a:pt x="1832" y="713"/>
                  </a:lnTo>
                  <a:lnTo>
                    <a:pt x="2247" y="25"/>
                  </a:lnTo>
                  <a:lnTo>
                    <a:pt x="2497" y="25"/>
                  </a:lnTo>
                  <a:lnTo>
                    <a:pt x="2497" y="822"/>
                  </a:lnTo>
                  <a:lnTo>
                    <a:pt x="2759" y="473"/>
                  </a:lnTo>
                  <a:lnTo>
                    <a:pt x="2759" y="62"/>
                  </a:lnTo>
                  <a:lnTo>
                    <a:pt x="2779" y="44"/>
                  </a:lnTo>
                  <a:lnTo>
                    <a:pt x="2806" y="27"/>
                  </a:lnTo>
                  <a:lnTo>
                    <a:pt x="2837" y="13"/>
                  </a:lnTo>
                  <a:lnTo>
                    <a:pt x="2872" y="4"/>
                  </a:lnTo>
                  <a:lnTo>
                    <a:pt x="291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 dirty="0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mpty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324600"/>
            <a:ext cx="52578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Workshop on lessons learnt in the preparation of FY14/15 financial statements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77000"/>
            <a:ext cx="1527048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EBD5762-3BDC-484D-9503-7EA6D5A9A8CE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7086600" y="6324600"/>
            <a:ext cx="1524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7 December 2015</a:t>
            </a:r>
            <a:endParaRPr lang="en-ZA" dirty="0"/>
          </a:p>
        </p:txBody>
      </p:sp>
      <p:sp>
        <p:nvSpPr>
          <p:cNvPr id="7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ZA" sz="1000" noProof="0" dirty="0" smtClean="0">
                <a:latin typeface="Arial" pitchFamily="34" charset="0"/>
                <a:cs typeface="Arial" pitchFamily="34" charset="0"/>
              </a:rPr>
              <a:t>PwC</a:t>
            </a:r>
            <a:endParaRPr lang="en-ZA" sz="1000" noProof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y poi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>
            <a:lvl1pPr>
              <a:lnSpc>
                <a:spcPct val="100000"/>
              </a:lnSpc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ZA" noProof="0" dirty="0" smtClean="0"/>
              <a:t>Click to edit Master title style</a:t>
            </a:r>
            <a:endParaRPr lang="en-ZA" noProof="0" dirty="0"/>
          </a:p>
        </p:txBody>
      </p:sp>
      <p:cxnSp>
        <p:nvCxnSpPr>
          <p:cNvPr id="11" name="Shape 10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324600"/>
            <a:ext cx="52578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Workshop on lessons learnt in the preparation of FY14/15 financial statements</a:t>
            </a:r>
            <a:endParaRPr lang="en-ZA" dirty="0"/>
          </a:p>
        </p:txBody>
      </p:sp>
      <p:sp>
        <p:nvSpPr>
          <p:cNvPr id="15" name="Content Placeholder 26"/>
          <p:cNvSpPr>
            <a:spLocks noGrp="1"/>
          </p:cNvSpPr>
          <p:nvPr>
            <p:ph sz="quarter" idx="15"/>
          </p:nvPr>
        </p:nvSpPr>
        <p:spPr>
          <a:xfrm>
            <a:off x="533400" y="1752600"/>
            <a:ext cx="8077200" cy="4419600"/>
          </a:xfrm>
        </p:spPr>
        <p:txBody>
          <a:bodyPr/>
          <a:lstStyle>
            <a:lvl1pPr>
              <a:defRPr sz="3200" baseline="0">
                <a:solidFill>
                  <a:schemeClr val="tx2"/>
                </a:solidFill>
              </a:defRPr>
            </a:lvl1pPr>
            <a:lvl2pPr>
              <a:buClr>
                <a:schemeClr val="tx2"/>
              </a:buClr>
              <a:defRPr sz="3200">
                <a:solidFill>
                  <a:schemeClr val="tx2"/>
                </a:solidFill>
              </a:defRPr>
            </a:lvl2pPr>
            <a:lvl3pPr>
              <a:buClr>
                <a:schemeClr val="tx2"/>
              </a:buClr>
              <a:defRPr sz="3200">
                <a:solidFill>
                  <a:schemeClr val="tx2"/>
                </a:solidFill>
              </a:defRPr>
            </a:lvl3pPr>
            <a:lvl4pPr>
              <a:buClr>
                <a:schemeClr val="tx2"/>
              </a:buClr>
              <a:defRPr sz="3200">
                <a:solidFill>
                  <a:schemeClr val="tx2"/>
                </a:solidFill>
              </a:defRPr>
            </a:lvl4pPr>
            <a:lvl5pPr>
              <a:buClr>
                <a:schemeClr val="tx2"/>
              </a:buClr>
              <a:defRPr sz="3200">
                <a:solidFill>
                  <a:schemeClr val="tx2"/>
                </a:solidFill>
              </a:defRPr>
            </a:lvl5pPr>
            <a:lvl6pPr>
              <a:buClr>
                <a:schemeClr val="tx2"/>
              </a:buClr>
              <a:defRPr sz="3200" baseline="0">
                <a:solidFill>
                  <a:schemeClr val="tx2"/>
                </a:solidFill>
              </a:defRPr>
            </a:lvl6pPr>
            <a:lvl7pPr>
              <a:buClr>
                <a:schemeClr val="tx2"/>
              </a:buClr>
              <a:buAutoNum type="alphaLcPeriod"/>
              <a:defRPr sz="3200" baseline="0">
                <a:solidFill>
                  <a:schemeClr val="tx2"/>
                </a:solidFill>
              </a:defRPr>
            </a:lvl7pPr>
            <a:lvl8pPr>
              <a:buClr>
                <a:schemeClr val="tx2"/>
              </a:buClr>
              <a:buNone/>
              <a:defRPr sz="3200">
                <a:solidFill>
                  <a:schemeClr val="tx2"/>
                </a:solidFill>
              </a:defRPr>
            </a:lvl8pPr>
            <a:lvl9pPr>
              <a:defRPr sz="3200"/>
            </a:lvl9pPr>
          </a:lstStyle>
          <a:p>
            <a:pPr lvl="0"/>
            <a:r>
              <a:rPr lang="en-ZA" noProof="0" dirty="0" smtClean="0"/>
              <a:t>Click to edit Master text styles</a:t>
            </a:r>
          </a:p>
          <a:p>
            <a:pPr lvl="1"/>
            <a:r>
              <a:rPr lang="en-ZA" noProof="0" dirty="0" smtClean="0"/>
              <a:t>Second level</a:t>
            </a:r>
          </a:p>
          <a:p>
            <a:pPr lvl="2"/>
            <a:r>
              <a:rPr lang="en-ZA" noProof="0" dirty="0" smtClean="0"/>
              <a:t>Third level</a:t>
            </a:r>
          </a:p>
          <a:p>
            <a:pPr lvl="3"/>
            <a:r>
              <a:rPr lang="en-ZA" noProof="0" dirty="0" smtClean="0"/>
              <a:t>Fourth level</a:t>
            </a:r>
          </a:p>
          <a:p>
            <a:pPr lvl="4"/>
            <a:r>
              <a:rPr lang="en-ZA" noProof="0" dirty="0" smtClean="0"/>
              <a:t>Fifth level</a:t>
            </a:r>
            <a:endParaRPr lang="en-ZA" noProof="0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77000"/>
            <a:ext cx="1527048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EBD5762-3BDC-484D-9503-7EA6D5A9A8CE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7086600" y="6324600"/>
            <a:ext cx="1524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7 December 2015</a:t>
            </a:r>
            <a:endParaRPr lang="en-ZA" dirty="0"/>
          </a:p>
        </p:txBody>
      </p:sp>
      <p:sp>
        <p:nvSpPr>
          <p:cNvPr id="9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ZA" sz="1000" noProof="0" dirty="0" smtClean="0">
                <a:latin typeface="Arial" pitchFamily="34" charset="0"/>
                <a:cs typeface="Arial" pitchFamily="34" charset="0"/>
              </a:rPr>
              <a:t>PwC</a:t>
            </a:r>
            <a:endParaRPr lang="en-ZA" sz="1000" noProof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Key point: Colou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>
            <a:lvl1pPr>
              <a:lnSpc>
                <a:spcPct val="100000"/>
              </a:lnSpc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ZA" noProof="0" dirty="0" smtClean="0"/>
              <a:t>Click to edit Master title style</a:t>
            </a:r>
            <a:endParaRPr lang="en-ZA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077200" cy="4419600"/>
          </a:xfrm>
        </p:spPr>
        <p:txBody>
          <a:bodyPr>
            <a:noAutofit/>
          </a:bodyPr>
          <a:lstStyle>
            <a:lvl1pPr>
              <a:lnSpc>
                <a:spcPts val="3600"/>
              </a:lnSpc>
              <a:spcBef>
                <a:spcPts val="0"/>
              </a:spcBef>
              <a:spcAft>
                <a:spcPts val="600"/>
              </a:spcAft>
              <a:defRPr sz="3200" baseline="0">
                <a:solidFill>
                  <a:schemeClr val="bg1"/>
                </a:solidFill>
              </a:defRPr>
            </a:lvl1pPr>
            <a:lvl2pPr marL="444500" indent="-263525">
              <a:lnSpc>
                <a:spcPts val="36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defRPr sz="3200">
                <a:solidFill>
                  <a:schemeClr val="bg1"/>
                </a:solidFill>
              </a:defRPr>
            </a:lvl2pPr>
            <a:lvl3pPr marL="714375" indent="-266700">
              <a:lnSpc>
                <a:spcPts val="36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defRPr sz="3200">
                <a:solidFill>
                  <a:schemeClr val="bg1"/>
                </a:solidFill>
              </a:defRPr>
            </a:lvl3pPr>
            <a:lvl4pPr marL="984250" indent="-266700">
              <a:lnSpc>
                <a:spcPts val="36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defRPr sz="3200">
                <a:solidFill>
                  <a:schemeClr val="bg1"/>
                </a:solidFill>
              </a:defRPr>
            </a:lvl4pPr>
            <a:lvl5pPr marL="1341438" indent="-266700">
              <a:lnSpc>
                <a:spcPts val="36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defRPr sz="3200">
                <a:solidFill>
                  <a:schemeClr val="bg1"/>
                </a:solidFill>
              </a:defRPr>
            </a:lvl5pPr>
            <a:lvl6pPr marL="1611313" indent="-271463">
              <a:lnSpc>
                <a:spcPts val="3600"/>
              </a:lnSpc>
              <a:spcBef>
                <a:spcPts val="0"/>
              </a:spcBef>
              <a:spcAft>
                <a:spcPts val="60"/>
              </a:spcAft>
              <a:buClr>
                <a:schemeClr val="bg1"/>
              </a:buClr>
              <a:buFont typeface="Arial" pitchFamily="34" charset="0"/>
              <a:buNone/>
              <a:defRPr sz="2800">
                <a:solidFill>
                  <a:schemeClr val="bg1"/>
                </a:solidFill>
              </a:defRPr>
            </a:lvl6pPr>
            <a:lvl7pPr>
              <a:defRPr sz="2800">
                <a:solidFill>
                  <a:schemeClr val="bg1"/>
                </a:solidFill>
              </a:defRPr>
            </a:lvl7pPr>
            <a:lvl8pPr>
              <a:lnSpc>
                <a:spcPts val="3600"/>
              </a:lnSpc>
              <a:defRPr sz="2800">
                <a:solidFill>
                  <a:schemeClr val="bg1"/>
                </a:solidFill>
              </a:defRPr>
            </a:lvl8pPr>
            <a:lvl9pPr>
              <a:defRPr sz="2800">
                <a:solidFill>
                  <a:schemeClr val="bg1"/>
                </a:solidFill>
              </a:defRPr>
            </a:lvl9pPr>
          </a:lstStyle>
          <a:p>
            <a:pPr lvl="0"/>
            <a:r>
              <a:rPr lang="en-ZA" noProof="0" dirty="0" smtClean="0"/>
              <a:t>Click to edit Master text styles</a:t>
            </a:r>
          </a:p>
          <a:p>
            <a:pPr lvl="1"/>
            <a:r>
              <a:rPr lang="en-ZA" noProof="0" dirty="0" smtClean="0"/>
              <a:t>Second level</a:t>
            </a:r>
          </a:p>
          <a:p>
            <a:pPr lvl="2"/>
            <a:r>
              <a:rPr lang="en-ZA" noProof="0" dirty="0" smtClean="0"/>
              <a:t>Third level</a:t>
            </a:r>
          </a:p>
          <a:p>
            <a:pPr lvl="3"/>
            <a:r>
              <a:rPr lang="en-ZA" noProof="0" dirty="0" smtClean="0"/>
              <a:t>Fourth level</a:t>
            </a:r>
          </a:p>
          <a:p>
            <a:pPr lvl="4"/>
            <a:r>
              <a:rPr lang="en-ZA" noProof="0" dirty="0" smtClean="0"/>
              <a:t>Fifth level</a:t>
            </a:r>
          </a:p>
        </p:txBody>
      </p:sp>
      <p:sp>
        <p:nvSpPr>
          <p:cNvPr id="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324600"/>
            <a:ext cx="52578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Workshop on lessons learnt in the preparation of FY14/15 financial statements</a:t>
            </a:r>
            <a:endParaRPr lang="en-ZA" dirty="0"/>
          </a:p>
        </p:txBody>
      </p:sp>
      <p:cxnSp>
        <p:nvCxnSpPr>
          <p:cNvPr id="11" name="Shape 10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77000"/>
            <a:ext cx="1527048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EBD5762-3BDC-484D-9503-7EA6D5A9A8CE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7086600" y="6324600"/>
            <a:ext cx="1524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7 December 2015</a:t>
            </a:r>
            <a:endParaRPr lang="en-ZA" dirty="0"/>
          </a:p>
        </p:txBody>
      </p:sp>
      <p:sp>
        <p:nvSpPr>
          <p:cNvPr id="12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ZA" sz="1000" noProof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PwC</a:t>
            </a:r>
            <a:endParaRPr lang="en-ZA" sz="1000" noProof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1"/>
          <p:cNvSpPr>
            <a:spLocks noGrp="1"/>
          </p:cNvSpPr>
          <p:nvPr>
            <p:ph type="ctrTitle"/>
          </p:nvPr>
        </p:nvSpPr>
        <p:spPr bwMode="black">
          <a:xfrm>
            <a:off x="533400" y="685801"/>
            <a:ext cx="8077200" cy="1066799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ZA" noProof="0" dirty="0" smtClean="0"/>
              <a:t>Click to edit Master title style</a:t>
            </a:r>
          </a:p>
        </p:txBody>
      </p:sp>
      <p:sp>
        <p:nvSpPr>
          <p:cNvPr id="58" name="Subtitle 2"/>
          <p:cNvSpPr>
            <a:spLocks noGrp="1"/>
          </p:cNvSpPr>
          <p:nvPr>
            <p:ph type="subTitle" idx="1"/>
          </p:nvPr>
        </p:nvSpPr>
        <p:spPr bwMode="black">
          <a:xfrm>
            <a:off x="533400" y="1905001"/>
            <a:ext cx="8077200" cy="1371599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ZA" noProof="0" dirty="0" smtClean="0"/>
              <a:t>Click to edit Master subtitle style</a:t>
            </a:r>
          </a:p>
        </p:txBody>
      </p:sp>
      <p:sp>
        <p:nvSpPr>
          <p:cNvPr id="3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324600"/>
            <a:ext cx="52578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Workshop on lessons learnt in the preparation of FY14/15 financial statements</a:t>
            </a:r>
            <a:endParaRPr lang="en-ZA" dirty="0"/>
          </a:p>
        </p:txBody>
      </p:sp>
      <p:cxnSp>
        <p:nvCxnSpPr>
          <p:cNvPr id="12" name="Shape 11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77000"/>
            <a:ext cx="1527048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EBD5762-3BDC-484D-9503-7EA6D5A9A8CE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7086600" y="6324600"/>
            <a:ext cx="1524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7 December 2015</a:t>
            </a:r>
            <a:endParaRPr lang="en-ZA" dirty="0"/>
          </a:p>
        </p:txBody>
      </p:sp>
      <p:sp>
        <p:nvSpPr>
          <p:cNvPr id="11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ZA" sz="1000" noProof="0" dirty="0" smtClean="0">
                <a:latin typeface="Arial" pitchFamily="34" charset="0"/>
                <a:cs typeface="Arial" pitchFamily="34" charset="0"/>
              </a:rPr>
              <a:t>PwC</a:t>
            </a:r>
            <a:endParaRPr lang="en-ZA" sz="1000" noProof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Divider: Colou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1"/>
          <p:cNvSpPr>
            <a:spLocks noGrp="1"/>
          </p:cNvSpPr>
          <p:nvPr>
            <p:ph type="ctrTitle"/>
          </p:nvPr>
        </p:nvSpPr>
        <p:spPr bwMode="black">
          <a:xfrm>
            <a:off x="533400" y="685800"/>
            <a:ext cx="8077200" cy="10668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00" baseline="0">
                <a:solidFill>
                  <a:schemeClr val="bg1"/>
                </a:solidFill>
              </a:defRPr>
            </a:lvl1pPr>
          </a:lstStyle>
          <a:p>
            <a:r>
              <a:rPr lang="en-ZA" noProof="0" dirty="0" smtClean="0"/>
              <a:t>Click to edit Master title style</a:t>
            </a:r>
            <a:endParaRPr lang="en-ZA" noProof="0" dirty="0"/>
          </a:p>
        </p:txBody>
      </p:sp>
      <p:sp>
        <p:nvSpPr>
          <p:cNvPr id="22" name="Subtitle 2"/>
          <p:cNvSpPr>
            <a:spLocks noGrp="1"/>
          </p:cNvSpPr>
          <p:nvPr>
            <p:ph type="subTitle" idx="1"/>
          </p:nvPr>
        </p:nvSpPr>
        <p:spPr bwMode="black">
          <a:xfrm>
            <a:off x="533400" y="1905000"/>
            <a:ext cx="8077200" cy="1371600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buNone/>
              <a:defRPr sz="3200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ZA" noProof="0" dirty="0" smtClean="0"/>
              <a:t>Click to edit Master subtitle style</a:t>
            </a:r>
          </a:p>
        </p:txBody>
      </p:sp>
      <p:sp>
        <p:nvSpPr>
          <p:cNvPr id="3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324600"/>
            <a:ext cx="52578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Workshop on lessons learnt in the preparation of FY14/15 financial statements</a:t>
            </a:r>
            <a:endParaRPr lang="en-ZA" dirty="0"/>
          </a:p>
        </p:txBody>
      </p:sp>
      <p:cxnSp>
        <p:nvCxnSpPr>
          <p:cNvPr id="11" name="Shape 10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77000"/>
            <a:ext cx="1527048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EBD5762-3BDC-484D-9503-7EA6D5A9A8CE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7086600" y="6324600"/>
            <a:ext cx="1524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7 December 2015</a:t>
            </a:r>
            <a:endParaRPr lang="en-ZA" dirty="0"/>
          </a:p>
        </p:txBody>
      </p:sp>
      <p:sp>
        <p:nvSpPr>
          <p:cNvPr id="12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ZA" sz="1000" noProof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PwC</a:t>
            </a:r>
            <a:endParaRPr lang="en-ZA" sz="1000" noProof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Divider: Conten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1"/>
          <p:cNvSpPr>
            <a:spLocks noGrp="1"/>
          </p:cNvSpPr>
          <p:nvPr>
            <p:ph type="ctrTitle"/>
          </p:nvPr>
        </p:nvSpPr>
        <p:spPr bwMode="black">
          <a:xfrm>
            <a:off x="533400" y="685800"/>
            <a:ext cx="8077200" cy="10668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ZA" noProof="0" dirty="0" smtClean="0"/>
              <a:t>Click to edit Master title style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3"/>
          </p:nvPr>
        </p:nvSpPr>
        <p:spPr>
          <a:xfrm>
            <a:off x="533401" y="2819400"/>
            <a:ext cx="3962399" cy="3352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  <a:lvl6pPr>
              <a:buClr>
                <a:schemeClr val="bg1"/>
              </a:buCl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ZA" noProof="0" dirty="0" smtClean="0"/>
              <a:t>Click to edit Master text styles</a:t>
            </a:r>
          </a:p>
          <a:p>
            <a:pPr lvl="1"/>
            <a:r>
              <a:rPr lang="en-ZA" noProof="0" dirty="0" smtClean="0"/>
              <a:t>Second level</a:t>
            </a:r>
          </a:p>
          <a:p>
            <a:pPr lvl="2"/>
            <a:r>
              <a:rPr lang="en-ZA" noProof="0" dirty="0" smtClean="0"/>
              <a:t>Third level</a:t>
            </a:r>
          </a:p>
          <a:p>
            <a:pPr lvl="3"/>
            <a:r>
              <a:rPr lang="en-ZA" noProof="0" dirty="0" smtClean="0"/>
              <a:t>Fourth level</a:t>
            </a:r>
          </a:p>
          <a:p>
            <a:pPr lvl="4"/>
            <a:r>
              <a:rPr lang="en-ZA" noProof="0" dirty="0" smtClean="0"/>
              <a:t>Fifth level</a:t>
            </a:r>
          </a:p>
        </p:txBody>
      </p:sp>
      <p:sp>
        <p:nvSpPr>
          <p:cNvPr id="33" name="Subtitle 2"/>
          <p:cNvSpPr>
            <a:spLocks noGrp="1"/>
          </p:cNvSpPr>
          <p:nvPr>
            <p:ph type="subTitle" idx="1"/>
          </p:nvPr>
        </p:nvSpPr>
        <p:spPr bwMode="black">
          <a:xfrm>
            <a:off x="533400" y="1905001"/>
            <a:ext cx="8077200" cy="762000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ZA" noProof="0" dirty="0" smtClean="0"/>
              <a:t>Click to edit Master subtitle style</a:t>
            </a:r>
          </a:p>
        </p:txBody>
      </p:sp>
      <p:sp>
        <p:nvSpPr>
          <p:cNvPr id="3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324600"/>
            <a:ext cx="52578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Workshop on lessons learnt in the preparation of FY14/15 financial statements</a:t>
            </a:r>
            <a:endParaRPr lang="en-ZA" dirty="0"/>
          </a:p>
        </p:txBody>
      </p:sp>
      <p:cxnSp>
        <p:nvCxnSpPr>
          <p:cNvPr id="12" name="Shape 11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77000"/>
            <a:ext cx="1527048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EBD5762-3BDC-484D-9503-7EA6D5A9A8CE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7086600" y="6324600"/>
            <a:ext cx="1524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7 December 2015</a:t>
            </a:r>
            <a:endParaRPr lang="en-ZA" dirty="0"/>
          </a:p>
        </p:txBody>
      </p:sp>
      <p:sp>
        <p:nvSpPr>
          <p:cNvPr id="13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ZA" sz="1000" noProof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PwC</a:t>
            </a:r>
            <a:endParaRPr lang="en-ZA" sz="1000" noProof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Slide: Fixe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1" name="Shape 140"/>
          <p:cNvCxnSpPr/>
          <p:nvPr/>
        </p:nvCxnSpPr>
        <p:spPr>
          <a:xfrm rot="5400000" flipH="1" flipV="1">
            <a:off x="5096257" y="-2734056"/>
            <a:ext cx="152399" cy="6839712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Title 1"/>
          <p:cNvSpPr>
            <a:spLocks noGrp="1"/>
          </p:cNvSpPr>
          <p:nvPr>
            <p:ph type="ctrTitle" hasCustomPrompt="1"/>
          </p:nvPr>
        </p:nvSpPr>
        <p:spPr bwMode="black">
          <a:xfrm>
            <a:off x="1895475" y="838200"/>
            <a:ext cx="5343525" cy="9144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00" b="1" i="1" baseline="0">
                <a:solidFill>
                  <a:schemeClr val="tx1"/>
                </a:solidFill>
              </a:defRPr>
            </a:lvl1pPr>
          </a:lstStyle>
          <a:p>
            <a:r>
              <a:rPr lang="en-ZA" noProof="0" dirty="0" smtClean="0"/>
              <a:t>Click to add the presentation’s main title</a:t>
            </a:r>
            <a:endParaRPr lang="en-ZA" noProof="0" dirty="0"/>
          </a:p>
        </p:txBody>
      </p:sp>
      <p:sp>
        <p:nvSpPr>
          <p:cNvPr id="143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1895475" y="1828799"/>
            <a:ext cx="5343525" cy="914401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3200" baseline="0">
                <a:solidFill>
                  <a:schemeClr val="tx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ZA" noProof="0" dirty="0" smtClean="0"/>
              <a:t>Subtitle and date (move higher if title is only one line)</a:t>
            </a:r>
          </a:p>
        </p:txBody>
      </p:sp>
      <p:sp>
        <p:nvSpPr>
          <p:cNvPr id="144" name="Text Placeholder 31"/>
          <p:cNvSpPr>
            <a:spLocks noGrp="1"/>
          </p:cNvSpPr>
          <p:nvPr>
            <p:ph type="body" sz="quarter" idx="10" hasCustomPrompt="1"/>
          </p:nvPr>
        </p:nvSpPr>
        <p:spPr bwMode="black">
          <a:xfrm>
            <a:off x="1895475" y="374904"/>
            <a:ext cx="4105656" cy="146304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ZA" noProof="0" dirty="0" smtClean="0"/>
              <a:t>www.pwc.com</a:t>
            </a:r>
            <a:endParaRPr lang="en-ZA" noProof="0" dirty="0"/>
          </a:p>
        </p:txBody>
      </p:sp>
      <p:grpSp>
        <p:nvGrpSpPr>
          <p:cNvPr id="102" name="Group 101"/>
          <p:cNvGrpSpPr>
            <a:grpSpLocks noChangeAspect="1"/>
          </p:cNvGrpSpPr>
          <p:nvPr userDrawn="1"/>
        </p:nvGrpSpPr>
        <p:grpSpPr>
          <a:xfrm>
            <a:off x="968592" y="5768681"/>
            <a:ext cx="1232283" cy="935789"/>
            <a:chOff x="518032" y="-1032869"/>
            <a:chExt cx="6161413" cy="4678943"/>
          </a:xfrm>
        </p:grpSpPr>
        <p:grpSp>
          <p:nvGrpSpPr>
            <p:cNvPr id="103" name="Group 73"/>
            <p:cNvGrpSpPr>
              <a:grpSpLocks noChangeAspect="1"/>
            </p:cNvGrpSpPr>
            <p:nvPr/>
          </p:nvGrpSpPr>
          <p:grpSpPr>
            <a:xfrm>
              <a:off x="4438637" y="-1032863"/>
              <a:ext cx="2240792" cy="2011550"/>
              <a:chOff x="1905000" y="5715000"/>
              <a:chExt cx="445770" cy="381000"/>
            </a:xfrm>
          </p:grpSpPr>
          <p:sp>
            <p:nvSpPr>
              <p:cNvPr id="107" name="Rectangle 25"/>
              <p:cNvSpPr>
                <a:spLocks noChangeArrowheads="1"/>
              </p:cNvSpPr>
              <p:nvPr userDrawn="1"/>
            </p:nvSpPr>
            <p:spPr bwMode="gray">
              <a:xfrm>
                <a:off x="2293620" y="5988118"/>
                <a:ext cx="57150" cy="107882"/>
              </a:xfrm>
              <a:prstGeom prst="rect">
                <a:avLst/>
              </a:prstGeom>
              <a:solidFill>
                <a:srgbClr val="F445F6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 dirty="0"/>
              </a:p>
            </p:txBody>
          </p:sp>
          <p:sp>
            <p:nvSpPr>
              <p:cNvPr id="108" name="Rectangle 26"/>
              <p:cNvSpPr>
                <a:spLocks noChangeArrowheads="1"/>
              </p:cNvSpPr>
              <p:nvPr userDrawn="1"/>
            </p:nvSpPr>
            <p:spPr bwMode="gray">
              <a:xfrm>
                <a:off x="2132171" y="5757333"/>
                <a:ext cx="44291" cy="66914"/>
              </a:xfrm>
              <a:prstGeom prst="rect">
                <a:avLst/>
              </a:prstGeom>
              <a:solidFill>
                <a:srgbClr val="F6B67F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 dirty="0"/>
              </a:p>
            </p:txBody>
          </p:sp>
          <p:sp>
            <p:nvSpPr>
              <p:cNvPr id="109" name="Rectangle 27"/>
              <p:cNvSpPr>
                <a:spLocks noChangeArrowheads="1"/>
              </p:cNvSpPr>
              <p:nvPr userDrawn="1"/>
            </p:nvSpPr>
            <p:spPr bwMode="gray">
              <a:xfrm>
                <a:off x="1905000" y="5715000"/>
                <a:ext cx="227171" cy="42333"/>
              </a:xfrm>
              <a:prstGeom prst="rect">
                <a:avLst/>
              </a:prstGeom>
              <a:solidFill>
                <a:srgbClr val="F48F17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 dirty="0"/>
              </a:p>
            </p:txBody>
          </p:sp>
          <p:sp>
            <p:nvSpPr>
              <p:cNvPr id="110" name="Rectangle 28"/>
              <p:cNvSpPr>
                <a:spLocks noChangeArrowheads="1"/>
              </p:cNvSpPr>
              <p:nvPr userDrawn="1"/>
            </p:nvSpPr>
            <p:spPr bwMode="gray">
              <a:xfrm>
                <a:off x="1905000" y="5757333"/>
                <a:ext cx="227171" cy="66914"/>
              </a:xfrm>
              <a:prstGeom prst="rect">
                <a:avLst/>
              </a:prstGeom>
              <a:solidFill>
                <a:srgbClr val="EB660B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 dirty="0"/>
              </a:p>
            </p:txBody>
          </p:sp>
          <p:sp>
            <p:nvSpPr>
              <p:cNvPr id="111" name="Rectangle 29"/>
              <p:cNvSpPr>
                <a:spLocks noChangeArrowheads="1"/>
              </p:cNvSpPr>
              <p:nvPr userDrawn="1"/>
            </p:nvSpPr>
            <p:spPr bwMode="gray">
              <a:xfrm>
                <a:off x="2176462" y="5824247"/>
                <a:ext cx="117158" cy="163871"/>
              </a:xfrm>
              <a:prstGeom prst="rect">
                <a:avLst/>
              </a:prstGeom>
              <a:solidFill>
                <a:srgbClr val="F3BF09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 dirty="0"/>
              </a:p>
            </p:txBody>
          </p:sp>
          <p:sp>
            <p:nvSpPr>
              <p:cNvPr id="112" name="Rectangle 30"/>
              <p:cNvSpPr>
                <a:spLocks noChangeArrowheads="1"/>
              </p:cNvSpPr>
              <p:nvPr userDrawn="1"/>
            </p:nvSpPr>
            <p:spPr bwMode="gray">
              <a:xfrm>
                <a:off x="2176462" y="5988118"/>
                <a:ext cx="117158" cy="107882"/>
              </a:xfrm>
              <a:prstGeom prst="rect">
                <a:avLst/>
              </a:prstGeom>
              <a:solidFill>
                <a:srgbClr val="E93409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 dirty="0"/>
              </a:p>
            </p:txBody>
          </p:sp>
          <p:sp>
            <p:nvSpPr>
              <p:cNvPr id="113" name="Rectangle 31"/>
              <p:cNvSpPr>
                <a:spLocks noChangeArrowheads="1"/>
              </p:cNvSpPr>
              <p:nvPr userDrawn="1"/>
            </p:nvSpPr>
            <p:spPr bwMode="gray">
              <a:xfrm>
                <a:off x="2132171" y="5824247"/>
                <a:ext cx="44291" cy="163871"/>
              </a:xfrm>
              <a:prstGeom prst="rect">
                <a:avLst/>
              </a:prstGeom>
              <a:solidFill>
                <a:srgbClr val="EA8804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 dirty="0"/>
              </a:p>
            </p:txBody>
          </p:sp>
          <p:sp>
            <p:nvSpPr>
              <p:cNvPr id="114" name="Rectangle 32"/>
              <p:cNvSpPr>
                <a:spLocks noChangeArrowheads="1"/>
              </p:cNvSpPr>
              <p:nvPr userDrawn="1"/>
            </p:nvSpPr>
            <p:spPr bwMode="gray">
              <a:xfrm>
                <a:off x="2132171" y="5988118"/>
                <a:ext cx="44291" cy="107882"/>
              </a:xfrm>
              <a:prstGeom prst="rect">
                <a:avLst/>
              </a:prstGeom>
              <a:solidFill>
                <a:srgbClr val="E02504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 dirty="0"/>
              </a:p>
            </p:txBody>
          </p:sp>
          <p:sp>
            <p:nvSpPr>
              <p:cNvPr id="115" name="Freeform 33"/>
              <p:cNvSpPr>
                <a:spLocks/>
              </p:cNvSpPr>
              <p:nvPr userDrawn="1"/>
            </p:nvSpPr>
            <p:spPr bwMode="gray">
              <a:xfrm>
                <a:off x="1905000" y="5824247"/>
                <a:ext cx="227171" cy="16387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9" y="0"/>
                  </a:cxn>
                  <a:cxn ang="0">
                    <a:pos x="159" y="120"/>
                  </a:cxn>
                  <a:cxn ang="0">
                    <a:pos x="99" y="120"/>
                  </a:cxn>
                  <a:cxn ang="0">
                    <a:pos x="99" y="80"/>
                  </a:cxn>
                  <a:cxn ang="0">
                    <a:pos x="0" y="80"/>
                  </a:cxn>
                  <a:cxn ang="0">
                    <a:pos x="0" y="0"/>
                  </a:cxn>
                </a:cxnLst>
                <a:rect l="0" t="0" r="r" b="b"/>
                <a:pathLst>
                  <a:path w="159" h="120">
                    <a:moveTo>
                      <a:pt x="0" y="0"/>
                    </a:moveTo>
                    <a:lnTo>
                      <a:pt x="159" y="0"/>
                    </a:lnTo>
                    <a:lnTo>
                      <a:pt x="159" y="120"/>
                    </a:lnTo>
                    <a:lnTo>
                      <a:pt x="99" y="120"/>
                    </a:lnTo>
                    <a:lnTo>
                      <a:pt x="99" y="80"/>
                    </a:lnTo>
                    <a:lnTo>
                      <a:pt x="0" y="8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04C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 dirty="0"/>
              </a:p>
            </p:txBody>
          </p:sp>
          <p:sp>
            <p:nvSpPr>
              <p:cNvPr id="116" name="Rectangle 34"/>
              <p:cNvSpPr>
                <a:spLocks noChangeArrowheads="1"/>
              </p:cNvSpPr>
              <p:nvPr userDrawn="1"/>
            </p:nvSpPr>
            <p:spPr bwMode="gray">
              <a:xfrm>
                <a:off x="2046446" y="5988118"/>
                <a:ext cx="85725" cy="107882"/>
              </a:xfrm>
              <a:prstGeom prst="rect">
                <a:avLst/>
              </a:prstGeom>
              <a:solidFill>
                <a:srgbClr val="D614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 dirty="0"/>
              </a:p>
            </p:txBody>
          </p:sp>
          <p:sp>
            <p:nvSpPr>
              <p:cNvPr id="117" name="Rectangle 35"/>
              <p:cNvSpPr>
                <a:spLocks noChangeArrowheads="1"/>
              </p:cNvSpPr>
              <p:nvPr userDrawn="1"/>
            </p:nvSpPr>
            <p:spPr bwMode="gray">
              <a:xfrm>
                <a:off x="1905000" y="5933495"/>
                <a:ext cx="141446" cy="54624"/>
              </a:xfrm>
              <a:prstGeom prst="rect">
                <a:avLst/>
              </a:prstGeom>
              <a:solidFill>
                <a:srgbClr val="C93C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 dirty="0"/>
              </a:p>
            </p:txBody>
          </p:sp>
          <p:sp>
            <p:nvSpPr>
              <p:cNvPr id="118" name="Rectangle 36"/>
              <p:cNvSpPr>
                <a:spLocks noChangeArrowheads="1"/>
              </p:cNvSpPr>
              <p:nvPr userDrawn="1"/>
            </p:nvSpPr>
            <p:spPr bwMode="gray">
              <a:xfrm>
                <a:off x="1905000" y="5988118"/>
                <a:ext cx="141446" cy="107882"/>
              </a:xfrm>
              <a:prstGeom prst="rect">
                <a:avLst/>
              </a:prstGeom>
              <a:solidFill>
                <a:srgbClr val="C010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 dirty="0"/>
              </a:p>
            </p:txBody>
          </p:sp>
          <p:sp>
            <p:nvSpPr>
              <p:cNvPr id="119" name="Rectangle 25"/>
              <p:cNvSpPr>
                <a:spLocks noChangeArrowheads="1"/>
              </p:cNvSpPr>
              <p:nvPr/>
            </p:nvSpPr>
            <p:spPr bwMode="gray">
              <a:xfrm>
                <a:off x="2293620" y="5988118"/>
                <a:ext cx="57150" cy="107882"/>
              </a:xfrm>
              <a:prstGeom prst="rect">
                <a:avLst/>
              </a:prstGeom>
              <a:solidFill>
                <a:srgbClr val="F445F6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 dirty="0"/>
              </a:p>
            </p:txBody>
          </p:sp>
          <p:sp>
            <p:nvSpPr>
              <p:cNvPr id="120" name="Rectangle 26"/>
              <p:cNvSpPr>
                <a:spLocks noChangeArrowheads="1"/>
              </p:cNvSpPr>
              <p:nvPr/>
            </p:nvSpPr>
            <p:spPr bwMode="gray">
              <a:xfrm>
                <a:off x="2132171" y="5757333"/>
                <a:ext cx="44291" cy="66914"/>
              </a:xfrm>
              <a:prstGeom prst="rect">
                <a:avLst/>
              </a:prstGeom>
              <a:solidFill>
                <a:srgbClr val="F6B67F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 dirty="0"/>
              </a:p>
            </p:txBody>
          </p:sp>
          <p:sp>
            <p:nvSpPr>
              <p:cNvPr id="121" name="Rectangle 27"/>
              <p:cNvSpPr>
                <a:spLocks noChangeArrowheads="1"/>
              </p:cNvSpPr>
              <p:nvPr/>
            </p:nvSpPr>
            <p:spPr bwMode="gray">
              <a:xfrm>
                <a:off x="1905000" y="5715000"/>
                <a:ext cx="227171" cy="42333"/>
              </a:xfrm>
              <a:prstGeom prst="rect">
                <a:avLst/>
              </a:prstGeom>
              <a:solidFill>
                <a:srgbClr val="F48F17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 dirty="0"/>
              </a:p>
            </p:txBody>
          </p:sp>
          <p:sp>
            <p:nvSpPr>
              <p:cNvPr id="122" name="Rectangle 28"/>
              <p:cNvSpPr>
                <a:spLocks noChangeArrowheads="1"/>
              </p:cNvSpPr>
              <p:nvPr/>
            </p:nvSpPr>
            <p:spPr bwMode="gray">
              <a:xfrm>
                <a:off x="1905000" y="5757333"/>
                <a:ext cx="227171" cy="66914"/>
              </a:xfrm>
              <a:prstGeom prst="rect">
                <a:avLst/>
              </a:prstGeom>
              <a:solidFill>
                <a:srgbClr val="EB660B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 dirty="0"/>
              </a:p>
            </p:txBody>
          </p:sp>
          <p:sp>
            <p:nvSpPr>
              <p:cNvPr id="123" name="Rectangle 29"/>
              <p:cNvSpPr>
                <a:spLocks noChangeArrowheads="1"/>
              </p:cNvSpPr>
              <p:nvPr/>
            </p:nvSpPr>
            <p:spPr bwMode="gray">
              <a:xfrm>
                <a:off x="2176462" y="5824247"/>
                <a:ext cx="117158" cy="163871"/>
              </a:xfrm>
              <a:prstGeom prst="rect">
                <a:avLst/>
              </a:prstGeom>
              <a:solidFill>
                <a:srgbClr val="F3BF09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 dirty="0"/>
              </a:p>
            </p:txBody>
          </p:sp>
          <p:sp>
            <p:nvSpPr>
              <p:cNvPr id="124" name="Rectangle 30"/>
              <p:cNvSpPr>
                <a:spLocks noChangeArrowheads="1"/>
              </p:cNvSpPr>
              <p:nvPr/>
            </p:nvSpPr>
            <p:spPr bwMode="gray">
              <a:xfrm>
                <a:off x="2176462" y="5988118"/>
                <a:ext cx="117158" cy="107882"/>
              </a:xfrm>
              <a:prstGeom prst="rect">
                <a:avLst/>
              </a:prstGeom>
              <a:solidFill>
                <a:srgbClr val="E93409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 dirty="0"/>
              </a:p>
            </p:txBody>
          </p:sp>
          <p:sp>
            <p:nvSpPr>
              <p:cNvPr id="125" name="Rectangle 31"/>
              <p:cNvSpPr>
                <a:spLocks noChangeArrowheads="1"/>
              </p:cNvSpPr>
              <p:nvPr/>
            </p:nvSpPr>
            <p:spPr bwMode="gray">
              <a:xfrm>
                <a:off x="2132171" y="5824247"/>
                <a:ext cx="44291" cy="163871"/>
              </a:xfrm>
              <a:prstGeom prst="rect">
                <a:avLst/>
              </a:prstGeom>
              <a:solidFill>
                <a:srgbClr val="EA8804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 dirty="0"/>
              </a:p>
            </p:txBody>
          </p:sp>
          <p:sp>
            <p:nvSpPr>
              <p:cNvPr id="126" name="Rectangle 32"/>
              <p:cNvSpPr>
                <a:spLocks noChangeArrowheads="1"/>
              </p:cNvSpPr>
              <p:nvPr/>
            </p:nvSpPr>
            <p:spPr bwMode="gray">
              <a:xfrm>
                <a:off x="2132171" y="5988118"/>
                <a:ext cx="44291" cy="107882"/>
              </a:xfrm>
              <a:prstGeom prst="rect">
                <a:avLst/>
              </a:prstGeom>
              <a:solidFill>
                <a:srgbClr val="E02504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 dirty="0"/>
              </a:p>
            </p:txBody>
          </p:sp>
          <p:sp>
            <p:nvSpPr>
              <p:cNvPr id="127" name="Freeform 33"/>
              <p:cNvSpPr>
                <a:spLocks/>
              </p:cNvSpPr>
              <p:nvPr/>
            </p:nvSpPr>
            <p:spPr bwMode="gray">
              <a:xfrm>
                <a:off x="1905000" y="5824247"/>
                <a:ext cx="227171" cy="16387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9" y="0"/>
                  </a:cxn>
                  <a:cxn ang="0">
                    <a:pos x="159" y="120"/>
                  </a:cxn>
                  <a:cxn ang="0">
                    <a:pos x="99" y="120"/>
                  </a:cxn>
                  <a:cxn ang="0">
                    <a:pos x="99" y="80"/>
                  </a:cxn>
                  <a:cxn ang="0">
                    <a:pos x="0" y="80"/>
                  </a:cxn>
                  <a:cxn ang="0">
                    <a:pos x="0" y="0"/>
                  </a:cxn>
                </a:cxnLst>
                <a:rect l="0" t="0" r="r" b="b"/>
                <a:pathLst>
                  <a:path w="159" h="120">
                    <a:moveTo>
                      <a:pt x="0" y="0"/>
                    </a:moveTo>
                    <a:lnTo>
                      <a:pt x="159" y="0"/>
                    </a:lnTo>
                    <a:lnTo>
                      <a:pt x="159" y="120"/>
                    </a:lnTo>
                    <a:lnTo>
                      <a:pt x="99" y="120"/>
                    </a:lnTo>
                    <a:lnTo>
                      <a:pt x="99" y="80"/>
                    </a:lnTo>
                    <a:lnTo>
                      <a:pt x="0" y="8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04C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 dirty="0"/>
              </a:p>
            </p:txBody>
          </p:sp>
          <p:sp>
            <p:nvSpPr>
              <p:cNvPr id="128" name="Rectangle 34"/>
              <p:cNvSpPr>
                <a:spLocks noChangeArrowheads="1"/>
              </p:cNvSpPr>
              <p:nvPr/>
            </p:nvSpPr>
            <p:spPr bwMode="gray">
              <a:xfrm>
                <a:off x="2046446" y="5988118"/>
                <a:ext cx="85725" cy="107882"/>
              </a:xfrm>
              <a:prstGeom prst="rect">
                <a:avLst/>
              </a:prstGeom>
              <a:solidFill>
                <a:srgbClr val="D614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 dirty="0"/>
              </a:p>
            </p:txBody>
          </p:sp>
          <p:sp>
            <p:nvSpPr>
              <p:cNvPr id="129" name="Rectangle 35"/>
              <p:cNvSpPr>
                <a:spLocks noChangeArrowheads="1"/>
              </p:cNvSpPr>
              <p:nvPr/>
            </p:nvSpPr>
            <p:spPr bwMode="gray">
              <a:xfrm>
                <a:off x="1905000" y="5933495"/>
                <a:ext cx="141446" cy="54624"/>
              </a:xfrm>
              <a:prstGeom prst="rect">
                <a:avLst/>
              </a:prstGeom>
              <a:solidFill>
                <a:srgbClr val="C93C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 dirty="0"/>
              </a:p>
            </p:txBody>
          </p:sp>
          <p:sp>
            <p:nvSpPr>
              <p:cNvPr id="130" name="Rectangle 36"/>
              <p:cNvSpPr>
                <a:spLocks noChangeArrowheads="1"/>
              </p:cNvSpPr>
              <p:nvPr/>
            </p:nvSpPr>
            <p:spPr bwMode="gray">
              <a:xfrm>
                <a:off x="1905000" y="5988118"/>
                <a:ext cx="141446" cy="107882"/>
              </a:xfrm>
              <a:prstGeom prst="rect">
                <a:avLst/>
              </a:prstGeom>
              <a:solidFill>
                <a:srgbClr val="C010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 dirty="0"/>
              </a:p>
            </p:txBody>
          </p:sp>
        </p:grpSp>
        <p:grpSp>
          <p:nvGrpSpPr>
            <p:cNvPr id="104" name="Group 32"/>
            <p:cNvGrpSpPr/>
            <p:nvPr/>
          </p:nvGrpSpPr>
          <p:grpSpPr>
            <a:xfrm>
              <a:off x="518032" y="978681"/>
              <a:ext cx="4572000" cy="2667393"/>
              <a:chOff x="518032" y="978681"/>
              <a:chExt cx="4572000" cy="2667393"/>
            </a:xfrm>
          </p:grpSpPr>
          <p:sp>
            <p:nvSpPr>
              <p:cNvPr id="105" name="Rectangle 37"/>
              <p:cNvSpPr>
                <a:spLocks noChangeArrowheads="1"/>
              </p:cNvSpPr>
              <p:nvPr userDrawn="1"/>
            </p:nvSpPr>
            <p:spPr bwMode="black">
              <a:xfrm>
                <a:off x="3295650" y="978681"/>
                <a:ext cx="1143000" cy="263229"/>
              </a:xfrm>
              <a:prstGeom prst="rect">
                <a:avLst/>
              </a:prstGeom>
              <a:solidFill>
                <a:srgbClr val="A100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 dirty="0"/>
              </a:p>
            </p:txBody>
          </p:sp>
          <p:sp>
            <p:nvSpPr>
              <p:cNvPr id="106" name="Freeform 7"/>
              <p:cNvSpPr>
                <a:spLocks noEditPoints="1"/>
              </p:cNvSpPr>
              <p:nvPr userDrawn="1"/>
            </p:nvSpPr>
            <p:spPr bwMode="black">
              <a:xfrm>
                <a:off x="518032" y="1922794"/>
                <a:ext cx="4572000" cy="1723280"/>
              </a:xfrm>
              <a:custGeom>
                <a:avLst/>
                <a:gdLst/>
                <a:ahLst/>
                <a:cxnLst>
                  <a:cxn ang="0">
                    <a:pos x="581" y="233"/>
                  </a:cxn>
                  <a:cxn ang="0">
                    <a:pos x="538" y="949"/>
                  </a:cxn>
                  <a:cxn ang="0">
                    <a:pos x="630" y="946"/>
                  </a:cxn>
                  <a:cxn ang="0">
                    <a:pos x="793" y="880"/>
                  </a:cxn>
                  <a:cxn ang="0">
                    <a:pos x="886" y="728"/>
                  </a:cxn>
                  <a:cxn ang="0">
                    <a:pos x="905" y="505"/>
                  </a:cxn>
                  <a:cxn ang="0">
                    <a:pos x="850" y="329"/>
                  </a:cxn>
                  <a:cxn ang="0">
                    <a:pos x="727" y="241"/>
                  </a:cxn>
                  <a:cxn ang="0">
                    <a:pos x="521" y="3"/>
                  </a:cxn>
                  <a:cxn ang="0">
                    <a:pos x="643" y="74"/>
                  </a:cxn>
                  <a:cxn ang="0">
                    <a:pos x="761" y="24"/>
                  </a:cxn>
                  <a:cxn ang="0">
                    <a:pos x="855" y="9"/>
                  </a:cxn>
                  <a:cxn ang="0">
                    <a:pos x="1026" y="40"/>
                  </a:cxn>
                  <a:cxn ang="0">
                    <a:pos x="1180" y="172"/>
                  </a:cxn>
                  <a:cxn ang="0">
                    <a:pos x="1265" y="383"/>
                  </a:cxn>
                  <a:cxn ang="0">
                    <a:pos x="1265" y="641"/>
                  </a:cxn>
                  <a:cxn ang="0">
                    <a:pos x="1175" y="857"/>
                  </a:cxn>
                  <a:cxn ang="0">
                    <a:pos x="1005" y="1006"/>
                  </a:cxn>
                  <a:cxn ang="0">
                    <a:pos x="766" y="1074"/>
                  </a:cxn>
                  <a:cxn ang="0">
                    <a:pos x="601" y="1074"/>
                  </a:cxn>
                  <a:cxn ang="0">
                    <a:pos x="692" y="1447"/>
                  </a:cxn>
                  <a:cxn ang="0">
                    <a:pos x="171" y="1408"/>
                  </a:cxn>
                  <a:cxn ang="0">
                    <a:pos x="413" y="3"/>
                  </a:cxn>
                  <a:cxn ang="0">
                    <a:pos x="3876" y="20"/>
                  </a:cxn>
                  <a:cxn ang="0">
                    <a:pos x="4036" y="100"/>
                  </a:cxn>
                  <a:cxn ang="0">
                    <a:pos x="4113" y="232"/>
                  </a:cxn>
                  <a:cxn ang="0">
                    <a:pos x="4091" y="362"/>
                  </a:cxn>
                  <a:cxn ang="0">
                    <a:pos x="3995" y="436"/>
                  </a:cxn>
                  <a:cxn ang="0">
                    <a:pos x="3859" y="438"/>
                  </a:cxn>
                  <a:cxn ang="0">
                    <a:pos x="3757" y="114"/>
                  </a:cxn>
                  <a:cxn ang="0">
                    <a:pos x="3597" y="187"/>
                  </a:cxn>
                  <a:cxn ang="0">
                    <a:pos x="3508" y="339"/>
                  </a:cxn>
                  <a:cxn ang="0">
                    <a:pos x="3489" y="565"/>
                  </a:cxn>
                  <a:cxn ang="0">
                    <a:pos x="3547" y="753"/>
                  </a:cxn>
                  <a:cxn ang="0">
                    <a:pos x="3668" y="869"/>
                  </a:cxn>
                  <a:cxn ang="0">
                    <a:pos x="3821" y="896"/>
                  </a:cxn>
                  <a:cxn ang="0">
                    <a:pos x="3931" y="872"/>
                  </a:cxn>
                  <a:cxn ang="0">
                    <a:pos x="4079" y="810"/>
                  </a:cxn>
                  <a:cxn ang="0">
                    <a:pos x="4016" y="1024"/>
                  </a:cxn>
                  <a:cxn ang="0">
                    <a:pos x="3830" y="1080"/>
                  </a:cxn>
                  <a:cxn ang="0">
                    <a:pos x="3651" y="1095"/>
                  </a:cxn>
                  <a:cxn ang="0">
                    <a:pos x="3426" y="1060"/>
                  </a:cxn>
                  <a:cxn ang="0">
                    <a:pos x="3255" y="947"/>
                  </a:cxn>
                  <a:cxn ang="0">
                    <a:pos x="3140" y="772"/>
                  </a:cxn>
                  <a:cxn ang="0">
                    <a:pos x="3101" y="561"/>
                  </a:cxn>
                  <a:cxn ang="0">
                    <a:pos x="3153" y="318"/>
                  </a:cxn>
                  <a:cxn ang="0">
                    <a:pos x="3293" y="135"/>
                  </a:cxn>
                  <a:cxn ang="0">
                    <a:pos x="3508" y="27"/>
                  </a:cxn>
                  <a:cxn ang="0">
                    <a:pos x="2910" y="0"/>
                  </a:cxn>
                  <a:cxn ang="0">
                    <a:pos x="3040" y="52"/>
                  </a:cxn>
                  <a:cxn ang="0">
                    <a:pos x="3093" y="178"/>
                  </a:cxn>
                  <a:cxn ang="0">
                    <a:pos x="3071" y="277"/>
                  </a:cxn>
                  <a:cxn ang="0">
                    <a:pos x="3004" y="393"/>
                  </a:cxn>
                  <a:cxn ang="0">
                    <a:pos x="2876" y="561"/>
                  </a:cxn>
                  <a:cxn ang="0">
                    <a:pos x="1784" y="1078"/>
                  </a:cxn>
                  <a:cxn ang="0">
                    <a:pos x="1313" y="118"/>
                  </a:cxn>
                  <a:cxn ang="0">
                    <a:pos x="2247" y="25"/>
                  </a:cxn>
                  <a:cxn ang="0">
                    <a:pos x="2759" y="62"/>
                  </a:cxn>
                  <a:cxn ang="0">
                    <a:pos x="2872" y="4"/>
                  </a:cxn>
                </a:cxnLst>
                <a:rect l="0" t="0" r="r" b="b"/>
                <a:pathLst>
                  <a:path w="4127" h="1544">
                    <a:moveTo>
                      <a:pt x="640" y="229"/>
                    </a:moveTo>
                    <a:lnTo>
                      <a:pt x="622" y="229"/>
                    </a:lnTo>
                    <a:lnTo>
                      <a:pt x="603" y="230"/>
                    </a:lnTo>
                    <a:lnTo>
                      <a:pt x="581" y="233"/>
                    </a:lnTo>
                    <a:lnTo>
                      <a:pt x="553" y="235"/>
                    </a:lnTo>
                    <a:lnTo>
                      <a:pt x="521" y="241"/>
                    </a:lnTo>
                    <a:lnTo>
                      <a:pt x="521" y="947"/>
                    </a:lnTo>
                    <a:lnTo>
                      <a:pt x="538" y="949"/>
                    </a:lnTo>
                    <a:lnTo>
                      <a:pt x="553" y="949"/>
                    </a:lnTo>
                    <a:lnTo>
                      <a:pt x="566" y="949"/>
                    </a:lnTo>
                    <a:lnTo>
                      <a:pt x="578" y="949"/>
                    </a:lnTo>
                    <a:lnTo>
                      <a:pt x="630" y="946"/>
                    </a:lnTo>
                    <a:lnTo>
                      <a:pt x="677" y="937"/>
                    </a:lnTo>
                    <a:lnTo>
                      <a:pt x="720" y="924"/>
                    </a:lnTo>
                    <a:lnTo>
                      <a:pt x="758" y="905"/>
                    </a:lnTo>
                    <a:lnTo>
                      <a:pt x="793" y="880"/>
                    </a:lnTo>
                    <a:lnTo>
                      <a:pt x="824" y="850"/>
                    </a:lnTo>
                    <a:lnTo>
                      <a:pt x="849" y="815"/>
                    </a:lnTo>
                    <a:lnTo>
                      <a:pt x="870" y="775"/>
                    </a:lnTo>
                    <a:lnTo>
                      <a:pt x="886" y="728"/>
                    </a:lnTo>
                    <a:lnTo>
                      <a:pt x="897" y="678"/>
                    </a:lnTo>
                    <a:lnTo>
                      <a:pt x="905" y="622"/>
                    </a:lnTo>
                    <a:lnTo>
                      <a:pt x="907" y="561"/>
                    </a:lnTo>
                    <a:lnTo>
                      <a:pt x="905" y="505"/>
                    </a:lnTo>
                    <a:lnTo>
                      <a:pt x="897" y="452"/>
                    </a:lnTo>
                    <a:lnTo>
                      <a:pt x="886" y="407"/>
                    </a:lnTo>
                    <a:lnTo>
                      <a:pt x="870" y="366"/>
                    </a:lnTo>
                    <a:lnTo>
                      <a:pt x="850" y="329"/>
                    </a:lnTo>
                    <a:lnTo>
                      <a:pt x="826" y="299"/>
                    </a:lnTo>
                    <a:lnTo>
                      <a:pt x="797" y="274"/>
                    </a:lnTo>
                    <a:lnTo>
                      <a:pt x="763" y="254"/>
                    </a:lnTo>
                    <a:lnTo>
                      <a:pt x="727" y="241"/>
                    </a:lnTo>
                    <a:lnTo>
                      <a:pt x="686" y="232"/>
                    </a:lnTo>
                    <a:lnTo>
                      <a:pt x="640" y="229"/>
                    </a:lnTo>
                    <a:close/>
                    <a:moveTo>
                      <a:pt x="413" y="3"/>
                    </a:moveTo>
                    <a:lnTo>
                      <a:pt x="521" y="3"/>
                    </a:lnTo>
                    <a:lnTo>
                      <a:pt x="521" y="143"/>
                    </a:lnTo>
                    <a:lnTo>
                      <a:pt x="566" y="117"/>
                    </a:lnTo>
                    <a:lnTo>
                      <a:pt x="607" y="93"/>
                    </a:lnTo>
                    <a:lnTo>
                      <a:pt x="643" y="74"/>
                    </a:lnTo>
                    <a:lnTo>
                      <a:pt x="677" y="57"/>
                    </a:lnTo>
                    <a:lnTo>
                      <a:pt x="707" y="44"/>
                    </a:lnTo>
                    <a:lnTo>
                      <a:pt x="735" y="33"/>
                    </a:lnTo>
                    <a:lnTo>
                      <a:pt x="761" y="24"/>
                    </a:lnTo>
                    <a:lnTo>
                      <a:pt x="785" y="18"/>
                    </a:lnTo>
                    <a:lnTo>
                      <a:pt x="809" y="13"/>
                    </a:lnTo>
                    <a:lnTo>
                      <a:pt x="831" y="10"/>
                    </a:lnTo>
                    <a:lnTo>
                      <a:pt x="855" y="9"/>
                    </a:lnTo>
                    <a:lnTo>
                      <a:pt x="879" y="8"/>
                    </a:lnTo>
                    <a:lnTo>
                      <a:pt x="931" y="12"/>
                    </a:lnTo>
                    <a:lnTo>
                      <a:pt x="980" y="23"/>
                    </a:lnTo>
                    <a:lnTo>
                      <a:pt x="1026" y="40"/>
                    </a:lnTo>
                    <a:lnTo>
                      <a:pt x="1070" y="64"/>
                    </a:lnTo>
                    <a:lnTo>
                      <a:pt x="1110" y="94"/>
                    </a:lnTo>
                    <a:lnTo>
                      <a:pt x="1148" y="130"/>
                    </a:lnTo>
                    <a:lnTo>
                      <a:pt x="1180" y="172"/>
                    </a:lnTo>
                    <a:lnTo>
                      <a:pt x="1209" y="218"/>
                    </a:lnTo>
                    <a:lnTo>
                      <a:pt x="1233" y="268"/>
                    </a:lnTo>
                    <a:lnTo>
                      <a:pt x="1252" y="324"/>
                    </a:lnTo>
                    <a:lnTo>
                      <a:pt x="1265" y="383"/>
                    </a:lnTo>
                    <a:lnTo>
                      <a:pt x="1274" y="446"/>
                    </a:lnTo>
                    <a:lnTo>
                      <a:pt x="1278" y="512"/>
                    </a:lnTo>
                    <a:lnTo>
                      <a:pt x="1274" y="578"/>
                    </a:lnTo>
                    <a:lnTo>
                      <a:pt x="1265" y="641"/>
                    </a:lnTo>
                    <a:lnTo>
                      <a:pt x="1252" y="701"/>
                    </a:lnTo>
                    <a:lnTo>
                      <a:pt x="1232" y="756"/>
                    </a:lnTo>
                    <a:lnTo>
                      <a:pt x="1205" y="809"/>
                    </a:lnTo>
                    <a:lnTo>
                      <a:pt x="1175" y="857"/>
                    </a:lnTo>
                    <a:lnTo>
                      <a:pt x="1140" y="901"/>
                    </a:lnTo>
                    <a:lnTo>
                      <a:pt x="1099" y="941"/>
                    </a:lnTo>
                    <a:lnTo>
                      <a:pt x="1054" y="976"/>
                    </a:lnTo>
                    <a:lnTo>
                      <a:pt x="1005" y="1006"/>
                    </a:lnTo>
                    <a:lnTo>
                      <a:pt x="951" y="1031"/>
                    </a:lnTo>
                    <a:lnTo>
                      <a:pt x="894" y="1051"/>
                    </a:lnTo>
                    <a:lnTo>
                      <a:pt x="831" y="1065"/>
                    </a:lnTo>
                    <a:lnTo>
                      <a:pt x="766" y="1074"/>
                    </a:lnTo>
                    <a:lnTo>
                      <a:pt x="696" y="1078"/>
                    </a:lnTo>
                    <a:lnTo>
                      <a:pt x="670" y="1078"/>
                    </a:lnTo>
                    <a:lnTo>
                      <a:pt x="637" y="1076"/>
                    </a:lnTo>
                    <a:lnTo>
                      <a:pt x="601" y="1074"/>
                    </a:lnTo>
                    <a:lnTo>
                      <a:pt x="561" y="1071"/>
                    </a:lnTo>
                    <a:lnTo>
                      <a:pt x="521" y="1068"/>
                    </a:lnTo>
                    <a:lnTo>
                      <a:pt x="521" y="1408"/>
                    </a:lnTo>
                    <a:lnTo>
                      <a:pt x="692" y="1447"/>
                    </a:lnTo>
                    <a:lnTo>
                      <a:pt x="692" y="1544"/>
                    </a:lnTo>
                    <a:lnTo>
                      <a:pt x="18" y="1544"/>
                    </a:lnTo>
                    <a:lnTo>
                      <a:pt x="18" y="1447"/>
                    </a:lnTo>
                    <a:lnTo>
                      <a:pt x="171" y="1408"/>
                    </a:lnTo>
                    <a:lnTo>
                      <a:pt x="171" y="229"/>
                    </a:lnTo>
                    <a:lnTo>
                      <a:pt x="0" y="229"/>
                    </a:lnTo>
                    <a:lnTo>
                      <a:pt x="0" y="128"/>
                    </a:lnTo>
                    <a:lnTo>
                      <a:pt x="413" y="3"/>
                    </a:lnTo>
                    <a:close/>
                    <a:moveTo>
                      <a:pt x="3711" y="0"/>
                    </a:moveTo>
                    <a:lnTo>
                      <a:pt x="3770" y="3"/>
                    </a:lnTo>
                    <a:lnTo>
                      <a:pt x="3825" y="9"/>
                    </a:lnTo>
                    <a:lnTo>
                      <a:pt x="3876" y="20"/>
                    </a:lnTo>
                    <a:lnTo>
                      <a:pt x="3923" y="34"/>
                    </a:lnTo>
                    <a:lnTo>
                      <a:pt x="3965" y="53"/>
                    </a:lnTo>
                    <a:lnTo>
                      <a:pt x="4004" y="75"/>
                    </a:lnTo>
                    <a:lnTo>
                      <a:pt x="4036" y="100"/>
                    </a:lnTo>
                    <a:lnTo>
                      <a:pt x="4064" y="129"/>
                    </a:lnTo>
                    <a:lnTo>
                      <a:pt x="4086" y="160"/>
                    </a:lnTo>
                    <a:lnTo>
                      <a:pt x="4103" y="194"/>
                    </a:lnTo>
                    <a:lnTo>
                      <a:pt x="4113" y="232"/>
                    </a:lnTo>
                    <a:lnTo>
                      <a:pt x="4117" y="271"/>
                    </a:lnTo>
                    <a:lnTo>
                      <a:pt x="4114" y="304"/>
                    </a:lnTo>
                    <a:lnTo>
                      <a:pt x="4105" y="334"/>
                    </a:lnTo>
                    <a:lnTo>
                      <a:pt x="4091" y="362"/>
                    </a:lnTo>
                    <a:lnTo>
                      <a:pt x="4074" y="387"/>
                    </a:lnTo>
                    <a:lnTo>
                      <a:pt x="4051" y="407"/>
                    </a:lnTo>
                    <a:lnTo>
                      <a:pt x="4025" y="423"/>
                    </a:lnTo>
                    <a:lnTo>
                      <a:pt x="3995" y="436"/>
                    </a:lnTo>
                    <a:lnTo>
                      <a:pt x="3961" y="443"/>
                    </a:lnTo>
                    <a:lnTo>
                      <a:pt x="3925" y="446"/>
                    </a:lnTo>
                    <a:lnTo>
                      <a:pt x="3891" y="444"/>
                    </a:lnTo>
                    <a:lnTo>
                      <a:pt x="3859" y="438"/>
                    </a:lnTo>
                    <a:lnTo>
                      <a:pt x="3826" y="428"/>
                    </a:lnTo>
                    <a:lnTo>
                      <a:pt x="3792" y="413"/>
                    </a:lnTo>
                    <a:lnTo>
                      <a:pt x="3757" y="394"/>
                    </a:lnTo>
                    <a:lnTo>
                      <a:pt x="3757" y="114"/>
                    </a:lnTo>
                    <a:lnTo>
                      <a:pt x="3711" y="125"/>
                    </a:lnTo>
                    <a:lnTo>
                      <a:pt x="3668" y="140"/>
                    </a:lnTo>
                    <a:lnTo>
                      <a:pt x="3631" y="162"/>
                    </a:lnTo>
                    <a:lnTo>
                      <a:pt x="3597" y="187"/>
                    </a:lnTo>
                    <a:lnTo>
                      <a:pt x="3568" y="218"/>
                    </a:lnTo>
                    <a:lnTo>
                      <a:pt x="3543" y="253"/>
                    </a:lnTo>
                    <a:lnTo>
                      <a:pt x="3523" y="294"/>
                    </a:lnTo>
                    <a:lnTo>
                      <a:pt x="3508" y="339"/>
                    </a:lnTo>
                    <a:lnTo>
                      <a:pt x="3497" y="391"/>
                    </a:lnTo>
                    <a:lnTo>
                      <a:pt x="3489" y="447"/>
                    </a:lnTo>
                    <a:lnTo>
                      <a:pt x="3487" y="507"/>
                    </a:lnTo>
                    <a:lnTo>
                      <a:pt x="3489" y="565"/>
                    </a:lnTo>
                    <a:lnTo>
                      <a:pt x="3497" y="617"/>
                    </a:lnTo>
                    <a:lnTo>
                      <a:pt x="3509" y="667"/>
                    </a:lnTo>
                    <a:lnTo>
                      <a:pt x="3526" y="712"/>
                    </a:lnTo>
                    <a:lnTo>
                      <a:pt x="3547" y="753"/>
                    </a:lnTo>
                    <a:lnTo>
                      <a:pt x="3571" y="790"/>
                    </a:lnTo>
                    <a:lnTo>
                      <a:pt x="3600" y="821"/>
                    </a:lnTo>
                    <a:lnTo>
                      <a:pt x="3632" y="847"/>
                    </a:lnTo>
                    <a:lnTo>
                      <a:pt x="3668" y="869"/>
                    </a:lnTo>
                    <a:lnTo>
                      <a:pt x="3707" y="885"/>
                    </a:lnTo>
                    <a:lnTo>
                      <a:pt x="3750" y="894"/>
                    </a:lnTo>
                    <a:lnTo>
                      <a:pt x="3795" y="897"/>
                    </a:lnTo>
                    <a:lnTo>
                      <a:pt x="3821" y="896"/>
                    </a:lnTo>
                    <a:lnTo>
                      <a:pt x="3847" y="894"/>
                    </a:lnTo>
                    <a:lnTo>
                      <a:pt x="3874" y="889"/>
                    </a:lnTo>
                    <a:lnTo>
                      <a:pt x="3901" y="881"/>
                    </a:lnTo>
                    <a:lnTo>
                      <a:pt x="3931" y="872"/>
                    </a:lnTo>
                    <a:lnTo>
                      <a:pt x="3964" y="861"/>
                    </a:lnTo>
                    <a:lnTo>
                      <a:pt x="3999" y="846"/>
                    </a:lnTo>
                    <a:lnTo>
                      <a:pt x="4036" y="830"/>
                    </a:lnTo>
                    <a:lnTo>
                      <a:pt x="4079" y="810"/>
                    </a:lnTo>
                    <a:lnTo>
                      <a:pt x="4127" y="787"/>
                    </a:lnTo>
                    <a:lnTo>
                      <a:pt x="4127" y="976"/>
                    </a:lnTo>
                    <a:lnTo>
                      <a:pt x="4069" y="1001"/>
                    </a:lnTo>
                    <a:lnTo>
                      <a:pt x="4016" y="1024"/>
                    </a:lnTo>
                    <a:lnTo>
                      <a:pt x="3966" y="1041"/>
                    </a:lnTo>
                    <a:lnTo>
                      <a:pt x="3919" y="1058"/>
                    </a:lnTo>
                    <a:lnTo>
                      <a:pt x="3874" y="1070"/>
                    </a:lnTo>
                    <a:lnTo>
                      <a:pt x="3830" y="1080"/>
                    </a:lnTo>
                    <a:lnTo>
                      <a:pt x="3786" y="1086"/>
                    </a:lnTo>
                    <a:lnTo>
                      <a:pt x="3742" y="1091"/>
                    </a:lnTo>
                    <a:lnTo>
                      <a:pt x="3697" y="1094"/>
                    </a:lnTo>
                    <a:lnTo>
                      <a:pt x="3651" y="1095"/>
                    </a:lnTo>
                    <a:lnTo>
                      <a:pt x="3588" y="1093"/>
                    </a:lnTo>
                    <a:lnTo>
                      <a:pt x="3530" y="1086"/>
                    </a:lnTo>
                    <a:lnTo>
                      <a:pt x="3476" y="1075"/>
                    </a:lnTo>
                    <a:lnTo>
                      <a:pt x="3426" y="1060"/>
                    </a:lnTo>
                    <a:lnTo>
                      <a:pt x="3378" y="1039"/>
                    </a:lnTo>
                    <a:lnTo>
                      <a:pt x="3334" y="1014"/>
                    </a:lnTo>
                    <a:lnTo>
                      <a:pt x="3294" y="984"/>
                    </a:lnTo>
                    <a:lnTo>
                      <a:pt x="3255" y="947"/>
                    </a:lnTo>
                    <a:lnTo>
                      <a:pt x="3219" y="907"/>
                    </a:lnTo>
                    <a:lnTo>
                      <a:pt x="3188" y="865"/>
                    </a:lnTo>
                    <a:lnTo>
                      <a:pt x="3162" y="820"/>
                    </a:lnTo>
                    <a:lnTo>
                      <a:pt x="3140" y="772"/>
                    </a:lnTo>
                    <a:lnTo>
                      <a:pt x="3124" y="722"/>
                    </a:lnTo>
                    <a:lnTo>
                      <a:pt x="3111" y="670"/>
                    </a:lnTo>
                    <a:lnTo>
                      <a:pt x="3104" y="616"/>
                    </a:lnTo>
                    <a:lnTo>
                      <a:pt x="3101" y="561"/>
                    </a:lnTo>
                    <a:lnTo>
                      <a:pt x="3105" y="494"/>
                    </a:lnTo>
                    <a:lnTo>
                      <a:pt x="3115" y="433"/>
                    </a:lnTo>
                    <a:lnTo>
                      <a:pt x="3130" y="373"/>
                    </a:lnTo>
                    <a:lnTo>
                      <a:pt x="3153" y="318"/>
                    </a:lnTo>
                    <a:lnTo>
                      <a:pt x="3179" y="267"/>
                    </a:lnTo>
                    <a:lnTo>
                      <a:pt x="3213" y="219"/>
                    </a:lnTo>
                    <a:lnTo>
                      <a:pt x="3250" y="175"/>
                    </a:lnTo>
                    <a:lnTo>
                      <a:pt x="3293" y="135"/>
                    </a:lnTo>
                    <a:lnTo>
                      <a:pt x="3341" y="102"/>
                    </a:lnTo>
                    <a:lnTo>
                      <a:pt x="3392" y="72"/>
                    </a:lnTo>
                    <a:lnTo>
                      <a:pt x="3448" y="47"/>
                    </a:lnTo>
                    <a:lnTo>
                      <a:pt x="3508" y="27"/>
                    </a:lnTo>
                    <a:lnTo>
                      <a:pt x="3573" y="12"/>
                    </a:lnTo>
                    <a:lnTo>
                      <a:pt x="3640" y="3"/>
                    </a:lnTo>
                    <a:lnTo>
                      <a:pt x="3711" y="0"/>
                    </a:lnTo>
                    <a:close/>
                    <a:moveTo>
                      <a:pt x="2910" y="0"/>
                    </a:moveTo>
                    <a:lnTo>
                      <a:pt x="2948" y="4"/>
                    </a:lnTo>
                    <a:lnTo>
                      <a:pt x="2983" y="14"/>
                    </a:lnTo>
                    <a:lnTo>
                      <a:pt x="3014" y="30"/>
                    </a:lnTo>
                    <a:lnTo>
                      <a:pt x="3040" y="52"/>
                    </a:lnTo>
                    <a:lnTo>
                      <a:pt x="3063" y="78"/>
                    </a:lnTo>
                    <a:lnTo>
                      <a:pt x="3079" y="109"/>
                    </a:lnTo>
                    <a:lnTo>
                      <a:pt x="3089" y="142"/>
                    </a:lnTo>
                    <a:lnTo>
                      <a:pt x="3093" y="178"/>
                    </a:lnTo>
                    <a:lnTo>
                      <a:pt x="3091" y="203"/>
                    </a:lnTo>
                    <a:lnTo>
                      <a:pt x="3088" y="227"/>
                    </a:lnTo>
                    <a:lnTo>
                      <a:pt x="3081" y="252"/>
                    </a:lnTo>
                    <a:lnTo>
                      <a:pt x="3071" y="277"/>
                    </a:lnTo>
                    <a:lnTo>
                      <a:pt x="3060" y="303"/>
                    </a:lnTo>
                    <a:lnTo>
                      <a:pt x="3044" y="331"/>
                    </a:lnTo>
                    <a:lnTo>
                      <a:pt x="3025" y="361"/>
                    </a:lnTo>
                    <a:lnTo>
                      <a:pt x="3004" y="393"/>
                    </a:lnTo>
                    <a:lnTo>
                      <a:pt x="2978" y="429"/>
                    </a:lnTo>
                    <a:lnTo>
                      <a:pt x="2948" y="468"/>
                    </a:lnTo>
                    <a:lnTo>
                      <a:pt x="2914" y="512"/>
                    </a:lnTo>
                    <a:lnTo>
                      <a:pt x="2876" y="561"/>
                    </a:lnTo>
                    <a:lnTo>
                      <a:pt x="2472" y="1078"/>
                    </a:lnTo>
                    <a:lnTo>
                      <a:pt x="2182" y="1078"/>
                    </a:lnTo>
                    <a:lnTo>
                      <a:pt x="2182" y="424"/>
                    </a:lnTo>
                    <a:lnTo>
                      <a:pt x="1784" y="1078"/>
                    </a:lnTo>
                    <a:lnTo>
                      <a:pt x="1518" y="1078"/>
                    </a:lnTo>
                    <a:lnTo>
                      <a:pt x="1518" y="234"/>
                    </a:lnTo>
                    <a:lnTo>
                      <a:pt x="1313" y="214"/>
                    </a:lnTo>
                    <a:lnTo>
                      <a:pt x="1313" y="118"/>
                    </a:lnTo>
                    <a:lnTo>
                      <a:pt x="1690" y="25"/>
                    </a:lnTo>
                    <a:lnTo>
                      <a:pt x="1832" y="25"/>
                    </a:lnTo>
                    <a:lnTo>
                      <a:pt x="1832" y="713"/>
                    </a:lnTo>
                    <a:lnTo>
                      <a:pt x="2247" y="25"/>
                    </a:lnTo>
                    <a:lnTo>
                      <a:pt x="2497" y="25"/>
                    </a:lnTo>
                    <a:lnTo>
                      <a:pt x="2497" y="822"/>
                    </a:lnTo>
                    <a:lnTo>
                      <a:pt x="2759" y="473"/>
                    </a:lnTo>
                    <a:lnTo>
                      <a:pt x="2759" y="62"/>
                    </a:lnTo>
                    <a:lnTo>
                      <a:pt x="2779" y="44"/>
                    </a:lnTo>
                    <a:lnTo>
                      <a:pt x="2806" y="27"/>
                    </a:lnTo>
                    <a:lnTo>
                      <a:pt x="2837" y="13"/>
                    </a:lnTo>
                    <a:lnTo>
                      <a:pt x="2872" y="4"/>
                    </a:lnTo>
                    <a:lnTo>
                      <a:pt x="291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 dirty="0"/>
              </a:p>
            </p:txBody>
          </p:sp>
        </p:grpSp>
      </p:grp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Slide: Clien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/>
          <p:cNvGrpSpPr/>
          <p:nvPr userDrawn="1"/>
        </p:nvGrpSpPr>
        <p:grpSpPr bwMode="gray">
          <a:xfrm>
            <a:off x="1752601" y="1"/>
            <a:ext cx="7391400" cy="6176009"/>
            <a:chOff x="19140488" y="13674"/>
            <a:chExt cx="7443798" cy="6145827"/>
          </a:xfrm>
        </p:grpSpPr>
        <p:sp>
          <p:nvSpPr>
            <p:cNvPr id="35" name="Rectangle 17"/>
            <p:cNvSpPr>
              <a:spLocks noChangeArrowheads="1"/>
            </p:cNvSpPr>
            <p:nvPr/>
          </p:nvSpPr>
          <p:spPr bwMode="gray">
            <a:xfrm>
              <a:off x="19140488" y="4188799"/>
              <a:ext cx="2302206" cy="1970702"/>
            </a:xfrm>
            <a:prstGeom prst="rect">
              <a:avLst/>
            </a:prstGeom>
            <a:solidFill>
              <a:srgbClr val="9A170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6" name="Rectangle 7"/>
            <p:cNvSpPr>
              <a:spLocks noChangeArrowheads="1"/>
            </p:cNvSpPr>
            <p:nvPr/>
          </p:nvSpPr>
          <p:spPr bwMode="gray">
            <a:xfrm>
              <a:off x="25663403" y="4032250"/>
              <a:ext cx="920883" cy="2127250"/>
            </a:xfrm>
            <a:prstGeom prst="rect">
              <a:avLst/>
            </a:prstGeom>
            <a:solidFill>
              <a:srgbClr val="F3BE2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7" name="Rectangle 8"/>
            <p:cNvSpPr>
              <a:spLocks noChangeArrowheads="1"/>
            </p:cNvSpPr>
            <p:nvPr/>
          </p:nvSpPr>
          <p:spPr bwMode="gray">
            <a:xfrm>
              <a:off x="25049482" y="2899477"/>
              <a:ext cx="734694" cy="1289321"/>
            </a:xfrm>
            <a:prstGeom prst="rect">
              <a:avLst/>
            </a:prstGeom>
            <a:solidFill>
              <a:srgbClr val="F3BC87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2" name="Rectangle 9"/>
            <p:cNvSpPr>
              <a:spLocks noChangeArrowheads="1"/>
            </p:cNvSpPr>
            <p:nvPr/>
          </p:nvSpPr>
          <p:spPr bwMode="gray">
            <a:xfrm>
              <a:off x="25049482" y="4032250"/>
              <a:ext cx="734693" cy="2127250"/>
            </a:xfrm>
            <a:prstGeom prst="rect">
              <a:avLst/>
            </a:prstGeom>
            <a:solidFill>
              <a:srgbClr val="E88C1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3" name="Rectangle 11"/>
            <p:cNvSpPr>
              <a:spLocks noChangeArrowheads="1"/>
            </p:cNvSpPr>
            <p:nvPr/>
          </p:nvSpPr>
          <p:spPr bwMode="gray">
            <a:xfrm>
              <a:off x="24665780" y="706365"/>
              <a:ext cx="477045" cy="2263848"/>
            </a:xfrm>
            <a:prstGeom prst="rect">
              <a:avLst/>
            </a:prstGeom>
            <a:solidFill>
              <a:srgbClr val="E669A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4" name="Rectangle 12"/>
            <p:cNvSpPr>
              <a:spLocks noChangeArrowheads="1"/>
            </p:cNvSpPr>
            <p:nvPr/>
          </p:nvSpPr>
          <p:spPr bwMode="gray">
            <a:xfrm>
              <a:off x="24665780" y="2899478"/>
              <a:ext cx="477045" cy="1289321"/>
            </a:xfrm>
            <a:prstGeom prst="rect">
              <a:avLst/>
            </a:prstGeom>
            <a:solidFill>
              <a:srgbClr val="DB4D5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8" name="Rectangle 13"/>
            <p:cNvSpPr>
              <a:spLocks noChangeArrowheads="1"/>
            </p:cNvSpPr>
            <p:nvPr/>
          </p:nvSpPr>
          <p:spPr bwMode="gray">
            <a:xfrm>
              <a:off x="24665780" y="4032250"/>
              <a:ext cx="477045" cy="2127250"/>
            </a:xfrm>
            <a:prstGeom prst="rect">
              <a:avLst/>
            </a:prstGeom>
            <a:solidFill>
              <a:srgbClr val="D13A0D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9" name="Rectangle 14"/>
            <p:cNvSpPr>
              <a:spLocks noChangeArrowheads="1"/>
            </p:cNvSpPr>
            <p:nvPr/>
          </p:nvSpPr>
          <p:spPr bwMode="gray">
            <a:xfrm>
              <a:off x="19140488" y="669925"/>
              <a:ext cx="5662612" cy="2300288"/>
            </a:xfrm>
            <a:prstGeom prst="rect">
              <a:avLst/>
            </a:prstGeom>
            <a:solidFill>
              <a:srgbClr val="D7402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0" name="Rectangle 15"/>
            <p:cNvSpPr>
              <a:spLocks noChangeArrowheads="1"/>
            </p:cNvSpPr>
            <p:nvPr/>
          </p:nvSpPr>
          <p:spPr bwMode="gray">
            <a:xfrm>
              <a:off x="19140488" y="2899478"/>
              <a:ext cx="5662612" cy="1289321"/>
            </a:xfrm>
            <a:prstGeom prst="rect">
              <a:avLst/>
            </a:prstGeom>
            <a:solidFill>
              <a:srgbClr val="CD2F1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1" name="Freeform 16"/>
            <p:cNvSpPr>
              <a:spLocks/>
            </p:cNvSpPr>
            <p:nvPr/>
          </p:nvSpPr>
          <p:spPr bwMode="gray">
            <a:xfrm>
              <a:off x="19140488" y="4032250"/>
              <a:ext cx="5662612" cy="21272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67" y="0"/>
                </a:cxn>
                <a:cxn ang="0">
                  <a:pos x="3567" y="1340"/>
                </a:cxn>
                <a:cxn ang="0">
                  <a:pos x="1372" y="1340"/>
                </a:cxn>
                <a:cxn ang="0">
                  <a:pos x="1372" y="181"/>
                </a:cxn>
                <a:cxn ang="0">
                  <a:pos x="0" y="181"/>
                </a:cxn>
                <a:cxn ang="0">
                  <a:pos x="0" y="0"/>
                </a:cxn>
              </a:cxnLst>
              <a:rect l="0" t="0" r="r" b="b"/>
              <a:pathLst>
                <a:path w="3567" h="1340">
                  <a:moveTo>
                    <a:pt x="0" y="0"/>
                  </a:moveTo>
                  <a:lnTo>
                    <a:pt x="3567" y="0"/>
                  </a:lnTo>
                  <a:lnTo>
                    <a:pt x="3567" y="1340"/>
                  </a:lnTo>
                  <a:lnTo>
                    <a:pt x="1372" y="1340"/>
                  </a:lnTo>
                  <a:lnTo>
                    <a:pt x="1372" y="181"/>
                  </a:lnTo>
                  <a:lnTo>
                    <a:pt x="0" y="1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4230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2" name="Rectangle 10"/>
            <p:cNvSpPr>
              <a:spLocks noChangeArrowheads="1"/>
            </p:cNvSpPr>
            <p:nvPr/>
          </p:nvSpPr>
          <p:spPr bwMode="gray">
            <a:xfrm>
              <a:off x="19140488" y="13674"/>
              <a:ext cx="5662612" cy="692692"/>
            </a:xfrm>
            <a:prstGeom prst="rect">
              <a:avLst/>
            </a:prstGeom>
            <a:solidFill>
              <a:srgbClr val="EE9C3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sp>
        <p:nvSpPr>
          <p:cNvPr id="31" name="Picture Placeholder 76"/>
          <p:cNvSpPr>
            <a:spLocks noGrp="1"/>
          </p:cNvSpPr>
          <p:nvPr>
            <p:ph type="pic" sz="quarter" idx="13"/>
          </p:nvPr>
        </p:nvSpPr>
        <p:spPr>
          <a:xfrm>
            <a:off x="609601" y="3048000"/>
            <a:ext cx="914400" cy="762000"/>
          </a:xfrm>
        </p:spPr>
        <p:txBody>
          <a:bodyPr/>
          <a:lstStyle>
            <a:lvl1pPr>
              <a:defRPr sz="1400"/>
            </a:lvl1pPr>
          </a:lstStyle>
          <a:p>
            <a:r>
              <a:rPr lang="en-US" noProof="0" dirty="0" smtClean="0"/>
              <a:t>Click icon to add picture</a:t>
            </a:r>
            <a:endParaRPr lang="en-GB" noProof="0" dirty="0"/>
          </a:p>
        </p:txBody>
      </p:sp>
      <p:grpSp>
        <p:nvGrpSpPr>
          <p:cNvPr id="3" name="Group 31"/>
          <p:cNvGrpSpPr/>
          <p:nvPr/>
        </p:nvGrpSpPr>
        <p:grpSpPr>
          <a:xfrm>
            <a:off x="489086" y="2901697"/>
            <a:ext cx="1209752" cy="151219"/>
            <a:chOff x="489087" y="2521685"/>
            <a:chExt cx="1209752" cy="151219"/>
          </a:xfrm>
        </p:grpSpPr>
        <p:cxnSp>
          <p:nvCxnSpPr>
            <p:cNvPr id="33" name="Straight Connector 32"/>
            <p:cNvCxnSpPr/>
            <p:nvPr userDrawn="1"/>
          </p:nvCxnSpPr>
          <p:spPr>
            <a:xfrm rot="10800000">
              <a:off x="489087" y="2521686"/>
              <a:ext cx="1209752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 userDrawn="1"/>
          </p:nvCxnSpPr>
          <p:spPr>
            <a:xfrm rot="5400000">
              <a:off x="413478" y="2597295"/>
              <a:ext cx="151219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1895475" y="838200"/>
            <a:ext cx="5343525" cy="9144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00" b="1" i="1" baseline="0">
                <a:solidFill>
                  <a:schemeClr val="bg1"/>
                </a:solidFill>
              </a:defRPr>
            </a:lvl1pPr>
          </a:lstStyle>
          <a:p>
            <a:r>
              <a:rPr lang="en-ZA" noProof="0" dirty="0" smtClean="0"/>
              <a:t>Click to add the presentation’s main title</a:t>
            </a:r>
            <a:endParaRPr lang="en-ZA" noProof="0" dirty="0"/>
          </a:p>
        </p:txBody>
      </p:sp>
      <p:sp>
        <p:nvSpPr>
          <p:cNvPr id="46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895475" y="1828799"/>
            <a:ext cx="5343525" cy="914401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3200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ZA" noProof="0" dirty="0" smtClean="0"/>
              <a:t>Subtitle and date (move higher if title is only one line)</a:t>
            </a:r>
          </a:p>
        </p:txBody>
      </p:sp>
      <p:sp>
        <p:nvSpPr>
          <p:cNvPr id="47" name="Text Placeholder 31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1895475" y="374904"/>
            <a:ext cx="4105656" cy="146304"/>
          </a:xfrm>
        </p:spPr>
        <p:txBody>
          <a:bodyPr/>
          <a:lstStyle>
            <a:lvl1pPr>
              <a:defRPr sz="1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ZA" noProof="0" dirty="0" smtClean="0"/>
              <a:t>www.pwc.com</a:t>
            </a:r>
            <a:endParaRPr lang="en-ZA" noProof="0" dirty="0"/>
          </a:p>
        </p:txBody>
      </p:sp>
      <p:grpSp>
        <p:nvGrpSpPr>
          <p:cNvPr id="96" name="Group 32"/>
          <p:cNvGrpSpPr/>
          <p:nvPr/>
        </p:nvGrpSpPr>
        <p:grpSpPr>
          <a:xfrm>
            <a:off x="968592" y="6170991"/>
            <a:ext cx="914400" cy="533479"/>
            <a:chOff x="518032" y="978681"/>
            <a:chExt cx="4572000" cy="2667393"/>
          </a:xfrm>
        </p:grpSpPr>
        <p:sp>
          <p:nvSpPr>
            <p:cNvPr id="97" name="Rectangle 37"/>
            <p:cNvSpPr>
              <a:spLocks noChangeArrowheads="1"/>
            </p:cNvSpPr>
            <p:nvPr userDrawn="1"/>
          </p:nvSpPr>
          <p:spPr bwMode="black">
            <a:xfrm>
              <a:off x="3295650" y="978681"/>
              <a:ext cx="1143000" cy="263229"/>
            </a:xfrm>
            <a:prstGeom prst="rect">
              <a:avLst/>
            </a:prstGeom>
            <a:solidFill>
              <a:srgbClr val="A1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 dirty="0"/>
            </a:p>
          </p:txBody>
        </p:sp>
        <p:sp>
          <p:nvSpPr>
            <p:cNvPr id="98" name="Freeform 7"/>
            <p:cNvSpPr>
              <a:spLocks noEditPoints="1"/>
            </p:cNvSpPr>
            <p:nvPr userDrawn="1"/>
          </p:nvSpPr>
          <p:spPr bwMode="black">
            <a:xfrm>
              <a:off x="518032" y="1922794"/>
              <a:ext cx="4572000" cy="1723280"/>
            </a:xfrm>
            <a:custGeom>
              <a:avLst/>
              <a:gdLst/>
              <a:ahLst/>
              <a:cxnLst>
                <a:cxn ang="0">
                  <a:pos x="581" y="233"/>
                </a:cxn>
                <a:cxn ang="0">
                  <a:pos x="538" y="949"/>
                </a:cxn>
                <a:cxn ang="0">
                  <a:pos x="630" y="946"/>
                </a:cxn>
                <a:cxn ang="0">
                  <a:pos x="793" y="880"/>
                </a:cxn>
                <a:cxn ang="0">
                  <a:pos x="886" y="728"/>
                </a:cxn>
                <a:cxn ang="0">
                  <a:pos x="905" y="505"/>
                </a:cxn>
                <a:cxn ang="0">
                  <a:pos x="850" y="329"/>
                </a:cxn>
                <a:cxn ang="0">
                  <a:pos x="727" y="241"/>
                </a:cxn>
                <a:cxn ang="0">
                  <a:pos x="521" y="3"/>
                </a:cxn>
                <a:cxn ang="0">
                  <a:pos x="643" y="74"/>
                </a:cxn>
                <a:cxn ang="0">
                  <a:pos x="761" y="24"/>
                </a:cxn>
                <a:cxn ang="0">
                  <a:pos x="855" y="9"/>
                </a:cxn>
                <a:cxn ang="0">
                  <a:pos x="1026" y="40"/>
                </a:cxn>
                <a:cxn ang="0">
                  <a:pos x="1180" y="172"/>
                </a:cxn>
                <a:cxn ang="0">
                  <a:pos x="1265" y="383"/>
                </a:cxn>
                <a:cxn ang="0">
                  <a:pos x="1265" y="641"/>
                </a:cxn>
                <a:cxn ang="0">
                  <a:pos x="1175" y="857"/>
                </a:cxn>
                <a:cxn ang="0">
                  <a:pos x="1005" y="1006"/>
                </a:cxn>
                <a:cxn ang="0">
                  <a:pos x="766" y="1074"/>
                </a:cxn>
                <a:cxn ang="0">
                  <a:pos x="601" y="1074"/>
                </a:cxn>
                <a:cxn ang="0">
                  <a:pos x="692" y="1447"/>
                </a:cxn>
                <a:cxn ang="0">
                  <a:pos x="171" y="1408"/>
                </a:cxn>
                <a:cxn ang="0">
                  <a:pos x="413" y="3"/>
                </a:cxn>
                <a:cxn ang="0">
                  <a:pos x="3876" y="20"/>
                </a:cxn>
                <a:cxn ang="0">
                  <a:pos x="4036" y="100"/>
                </a:cxn>
                <a:cxn ang="0">
                  <a:pos x="4113" y="232"/>
                </a:cxn>
                <a:cxn ang="0">
                  <a:pos x="4091" y="362"/>
                </a:cxn>
                <a:cxn ang="0">
                  <a:pos x="3995" y="436"/>
                </a:cxn>
                <a:cxn ang="0">
                  <a:pos x="3859" y="438"/>
                </a:cxn>
                <a:cxn ang="0">
                  <a:pos x="3757" y="114"/>
                </a:cxn>
                <a:cxn ang="0">
                  <a:pos x="3597" y="187"/>
                </a:cxn>
                <a:cxn ang="0">
                  <a:pos x="3508" y="339"/>
                </a:cxn>
                <a:cxn ang="0">
                  <a:pos x="3489" y="565"/>
                </a:cxn>
                <a:cxn ang="0">
                  <a:pos x="3547" y="753"/>
                </a:cxn>
                <a:cxn ang="0">
                  <a:pos x="3668" y="869"/>
                </a:cxn>
                <a:cxn ang="0">
                  <a:pos x="3821" y="896"/>
                </a:cxn>
                <a:cxn ang="0">
                  <a:pos x="3931" y="872"/>
                </a:cxn>
                <a:cxn ang="0">
                  <a:pos x="4079" y="810"/>
                </a:cxn>
                <a:cxn ang="0">
                  <a:pos x="4016" y="1024"/>
                </a:cxn>
                <a:cxn ang="0">
                  <a:pos x="3830" y="1080"/>
                </a:cxn>
                <a:cxn ang="0">
                  <a:pos x="3651" y="1095"/>
                </a:cxn>
                <a:cxn ang="0">
                  <a:pos x="3426" y="1060"/>
                </a:cxn>
                <a:cxn ang="0">
                  <a:pos x="3255" y="947"/>
                </a:cxn>
                <a:cxn ang="0">
                  <a:pos x="3140" y="772"/>
                </a:cxn>
                <a:cxn ang="0">
                  <a:pos x="3101" y="561"/>
                </a:cxn>
                <a:cxn ang="0">
                  <a:pos x="3153" y="318"/>
                </a:cxn>
                <a:cxn ang="0">
                  <a:pos x="3293" y="135"/>
                </a:cxn>
                <a:cxn ang="0">
                  <a:pos x="3508" y="27"/>
                </a:cxn>
                <a:cxn ang="0">
                  <a:pos x="2910" y="0"/>
                </a:cxn>
                <a:cxn ang="0">
                  <a:pos x="3040" y="52"/>
                </a:cxn>
                <a:cxn ang="0">
                  <a:pos x="3093" y="178"/>
                </a:cxn>
                <a:cxn ang="0">
                  <a:pos x="3071" y="277"/>
                </a:cxn>
                <a:cxn ang="0">
                  <a:pos x="3004" y="393"/>
                </a:cxn>
                <a:cxn ang="0">
                  <a:pos x="2876" y="561"/>
                </a:cxn>
                <a:cxn ang="0">
                  <a:pos x="1784" y="1078"/>
                </a:cxn>
                <a:cxn ang="0">
                  <a:pos x="1313" y="118"/>
                </a:cxn>
                <a:cxn ang="0">
                  <a:pos x="2247" y="25"/>
                </a:cxn>
                <a:cxn ang="0">
                  <a:pos x="2759" y="62"/>
                </a:cxn>
                <a:cxn ang="0">
                  <a:pos x="2872" y="4"/>
                </a:cxn>
              </a:cxnLst>
              <a:rect l="0" t="0" r="r" b="b"/>
              <a:pathLst>
                <a:path w="4127" h="1544">
                  <a:moveTo>
                    <a:pt x="640" y="229"/>
                  </a:moveTo>
                  <a:lnTo>
                    <a:pt x="622" y="229"/>
                  </a:lnTo>
                  <a:lnTo>
                    <a:pt x="603" y="230"/>
                  </a:lnTo>
                  <a:lnTo>
                    <a:pt x="581" y="233"/>
                  </a:lnTo>
                  <a:lnTo>
                    <a:pt x="553" y="235"/>
                  </a:lnTo>
                  <a:lnTo>
                    <a:pt x="521" y="241"/>
                  </a:lnTo>
                  <a:lnTo>
                    <a:pt x="521" y="947"/>
                  </a:lnTo>
                  <a:lnTo>
                    <a:pt x="538" y="949"/>
                  </a:lnTo>
                  <a:lnTo>
                    <a:pt x="553" y="949"/>
                  </a:lnTo>
                  <a:lnTo>
                    <a:pt x="566" y="949"/>
                  </a:lnTo>
                  <a:lnTo>
                    <a:pt x="578" y="949"/>
                  </a:lnTo>
                  <a:lnTo>
                    <a:pt x="630" y="946"/>
                  </a:lnTo>
                  <a:lnTo>
                    <a:pt x="677" y="937"/>
                  </a:lnTo>
                  <a:lnTo>
                    <a:pt x="720" y="924"/>
                  </a:lnTo>
                  <a:lnTo>
                    <a:pt x="758" y="905"/>
                  </a:lnTo>
                  <a:lnTo>
                    <a:pt x="793" y="880"/>
                  </a:lnTo>
                  <a:lnTo>
                    <a:pt x="824" y="850"/>
                  </a:lnTo>
                  <a:lnTo>
                    <a:pt x="849" y="815"/>
                  </a:lnTo>
                  <a:lnTo>
                    <a:pt x="870" y="775"/>
                  </a:lnTo>
                  <a:lnTo>
                    <a:pt x="886" y="728"/>
                  </a:lnTo>
                  <a:lnTo>
                    <a:pt x="897" y="678"/>
                  </a:lnTo>
                  <a:lnTo>
                    <a:pt x="905" y="622"/>
                  </a:lnTo>
                  <a:lnTo>
                    <a:pt x="907" y="561"/>
                  </a:lnTo>
                  <a:lnTo>
                    <a:pt x="905" y="505"/>
                  </a:lnTo>
                  <a:lnTo>
                    <a:pt x="897" y="452"/>
                  </a:lnTo>
                  <a:lnTo>
                    <a:pt x="886" y="407"/>
                  </a:lnTo>
                  <a:lnTo>
                    <a:pt x="870" y="366"/>
                  </a:lnTo>
                  <a:lnTo>
                    <a:pt x="850" y="329"/>
                  </a:lnTo>
                  <a:lnTo>
                    <a:pt x="826" y="299"/>
                  </a:lnTo>
                  <a:lnTo>
                    <a:pt x="797" y="274"/>
                  </a:lnTo>
                  <a:lnTo>
                    <a:pt x="763" y="254"/>
                  </a:lnTo>
                  <a:lnTo>
                    <a:pt x="727" y="241"/>
                  </a:lnTo>
                  <a:lnTo>
                    <a:pt x="686" y="232"/>
                  </a:lnTo>
                  <a:lnTo>
                    <a:pt x="640" y="229"/>
                  </a:lnTo>
                  <a:close/>
                  <a:moveTo>
                    <a:pt x="413" y="3"/>
                  </a:moveTo>
                  <a:lnTo>
                    <a:pt x="521" y="3"/>
                  </a:lnTo>
                  <a:lnTo>
                    <a:pt x="521" y="143"/>
                  </a:lnTo>
                  <a:lnTo>
                    <a:pt x="566" y="117"/>
                  </a:lnTo>
                  <a:lnTo>
                    <a:pt x="607" y="93"/>
                  </a:lnTo>
                  <a:lnTo>
                    <a:pt x="643" y="74"/>
                  </a:lnTo>
                  <a:lnTo>
                    <a:pt x="677" y="57"/>
                  </a:lnTo>
                  <a:lnTo>
                    <a:pt x="707" y="44"/>
                  </a:lnTo>
                  <a:lnTo>
                    <a:pt x="735" y="33"/>
                  </a:lnTo>
                  <a:lnTo>
                    <a:pt x="761" y="24"/>
                  </a:lnTo>
                  <a:lnTo>
                    <a:pt x="785" y="18"/>
                  </a:lnTo>
                  <a:lnTo>
                    <a:pt x="809" y="13"/>
                  </a:lnTo>
                  <a:lnTo>
                    <a:pt x="831" y="10"/>
                  </a:lnTo>
                  <a:lnTo>
                    <a:pt x="855" y="9"/>
                  </a:lnTo>
                  <a:lnTo>
                    <a:pt x="879" y="8"/>
                  </a:lnTo>
                  <a:lnTo>
                    <a:pt x="931" y="12"/>
                  </a:lnTo>
                  <a:lnTo>
                    <a:pt x="980" y="23"/>
                  </a:lnTo>
                  <a:lnTo>
                    <a:pt x="1026" y="40"/>
                  </a:lnTo>
                  <a:lnTo>
                    <a:pt x="1070" y="64"/>
                  </a:lnTo>
                  <a:lnTo>
                    <a:pt x="1110" y="94"/>
                  </a:lnTo>
                  <a:lnTo>
                    <a:pt x="1148" y="130"/>
                  </a:lnTo>
                  <a:lnTo>
                    <a:pt x="1180" y="172"/>
                  </a:lnTo>
                  <a:lnTo>
                    <a:pt x="1209" y="218"/>
                  </a:lnTo>
                  <a:lnTo>
                    <a:pt x="1233" y="268"/>
                  </a:lnTo>
                  <a:lnTo>
                    <a:pt x="1252" y="324"/>
                  </a:lnTo>
                  <a:lnTo>
                    <a:pt x="1265" y="383"/>
                  </a:lnTo>
                  <a:lnTo>
                    <a:pt x="1274" y="446"/>
                  </a:lnTo>
                  <a:lnTo>
                    <a:pt x="1278" y="512"/>
                  </a:lnTo>
                  <a:lnTo>
                    <a:pt x="1274" y="578"/>
                  </a:lnTo>
                  <a:lnTo>
                    <a:pt x="1265" y="641"/>
                  </a:lnTo>
                  <a:lnTo>
                    <a:pt x="1252" y="701"/>
                  </a:lnTo>
                  <a:lnTo>
                    <a:pt x="1232" y="756"/>
                  </a:lnTo>
                  <a:lnTo>
                    <a:pt x="1205" y="809"/>
                  </a:lnTo>
                  <a:lnTo>
                    <a:pt x="1175" y="857"/>
                  </a:lnTo>
                  <a:lnTo>
                    <a:pt x="1140" y="901"/>
                  </a:lnTo>
                  <a:lnTo>
                    <a:pt x="1099" y="941"/>
                  </a:lnTo>
                  <a:lnTo>
                    <a:pt x="1054" y="976"/>
                  </a:lnTo>
                  <a:lnTo>
                    <a:pt x="1005" y="1006"/>
                  </a:lnTo>
                  <a:lnTo>
                    <a:pt x="951" y="1031"/>
                  </a:lnTo>
                  <a:lnTo>
                    <a:pt x="894" y="1051"/>
                  </a:lnTo>
                  <a:lnTo>
                    <a:pt x="831" y="1065"/>
                  </a:lnTo>
                  <a:lnTo>
                    <a:pt x="766" y="1074"/>
                  </a:lnTo>
                  <a:lnTo>
                    <a:pt x="696" y="1078"/>
                  </a:lnTo>
                  <a:lnTo>
                    <a:pt x="670" y="1078"/>
                  </a:lnTo>
                  <a:lnTo>
                    <a:pt x="637" y="1076"/>
                  </a:lnTo>
                  <a:lnTo>
                    <a:pt x="601" y="1074"/>
                  </a:lnTo>
                  <a:lnTo>
                    <a:pt x="561" y="1071"/>
                  </a:lnTo>
                  <a:lnTo>
                    <a:pt x="521" y="1068"/>
                  </a:lnTo>
                  <a:lnTo>
                    <a:pt x="521" y="1408"/>
                  </a:lnTo>
                  <a:lnTo>
                    <a:pt x="692" y="1447"/>
                  </a:lnTo>
                  <a:lnTo>
                    <a:pt x="692" y="1544"/>
                  </a:lnTo>
                  <a:lnTo>
                    <a:pt x="18" y="1544"/>
                  </a:lnTo>
                  <a:lnTo>
                    <a:pt x="18" y="1447"/>
                  </a:lnTo>
                  <a:lnTo>
                    <a:pt x="171" y="1408"/>
                  </a:lnTo>
                  <a:lnTo>
                    <a:pt x="171" y="229"/>
                  </a:lnTo>
                  <a:lnTo>
                    <a:pt x="0" y="229"/>
                  </a:lnTo>
                  <a:lnTo>
                    <a:pt x="0" y="128"/>
                  </a:lnTo>
                  <a:lnTo>
                    <a:pt x="413" y="3"/>
                  </a:lnTo>
                  <a:close/>
                  <a:moveTo>
                    <a:pt x="3711" y="0"/>
                  </a:moveTo>
                  <a:lnTo>
                    <a:pt x="3770" y="3"/>
                  </a:lnTo>
                  <a:lnTo>
                    <a:pt x="3825" y="9"/>
                  </a:lnTo>
                  <a:lnTo>
                    <a:pt x="3876" y="20"/>
                  </a:lnTo>
                  <a:lnTo>
                    <a:pt x="3923" y="34"/>
                  </a:lnTo>
                  <a:lnTo>
                    <a:pt x="3965" y="53"/>
                  </a:lnTo>
                  <a:lnTo>
                    <a:pt x="4004" y="75"/>
                  </a:lnTo>
                  <a:lnTo>
                    <a:pt x="4036" y="100"/>
                  </a:lnTo>
                  <a:lnTo>
                    <a:pt x="4064" y="129"/>
                  </a:lnTo>
                  <a:lnTo>
                    <a:pt x="4086" y="160"/>
                  </a:lnTo>
                  <a:lnTo>
                    <a:pt x="4103" y="194"/>
                  </a:lnTo>
                  <a:lnTo>
                    <a:pt x="4113" y="232"/>
                  </a:lnTo>
                  <a:lnTo>
                    <a:pt x="4117" y="271"/>
                  </a:lnTo>
                  <a:lnTo>
                    <a:pt x="4114" y="304"/>
                  </a:lnTo>
                  <a:lnTo>
                    <a:pt x="4105" y="334"/>
                  </a:lnTo>
                  <a:lnTo>
                    <a:pt x="4091" y="362"/>
                  </a:lnTo>
                  <a:lnTo>
                    <a:pt x="4074" y="387"/>
                  </a:lnTo>
                  <a:lnTo>
                    <a:pt x="4051" y="407"/>
                  </a:lnTo>
                  <a:lnTo>
                    <a:pt x="4025" y="423"/>
                  </a:lnTo>
                  <a:lnTo>
                    <a:pt x="3995" y="436"/>
                  </a:lnTo>
                  <a:lnTo>
                    <a:pt x="3961" y="443"/>
                  </a:lnTo>
                  <a:lnTo>
                    <a:pt x="3925" y="446"/>
                  </a:lnTo>
                  <a:lnTo>
                    <a:pt x="3891" y="444"/>
                  </a:lnTo>
                  <a:lnTo>
                    <a:pt x="3859" y="438"/>
                  </a:lnTo>
                  <a:lnTo>
                    <a:pt x="3826" y="428"/>
                  </a:lnTo>
                  <a:lnTo>
                    <a:pt x="3792" y="413"/>
                  </a:lnTo>
                  <a:lnTo>
                    <a:pt x="3757" y="394"/>
                  </a:lnTo>
                  <a:lnTo>
                    <a:pt x="3757" y="114"/>
                  </a:lnTo>
                  <a:lnTo>
                    <a:pt x="3711" y="125"/>
                  </a:lnTo>
                  <a:lnTo>
                    <a:pt x="3668" y="140"/>
                  </a:lnTo>
                  <a:lnTo>
                    <a:pt x="3631" y="162"/>
                  </a:lnTo>
                  <a:lnTo>
                    <a:pt x="3597" y="187"/>
                  </a:lnTo>
                  <a:lnTo>
                    <a:pt x="3568" y="218"/>
                  </a:lnTo>
                  <a:lnTo>
                    <a:pt x="3543" y="253"/>
                  </a:lnTo>
                  <a:lnTo>
                    <a:pt x="3523" y="294"/>
                  </a:lnTo>
                  <a:lnTo>
                    <a:pt x="3508" y="339"/>
                  </a:lnTo>
                  <a:lnTo>
                    <a:pt x="3497" y="391"/>
                  </a:lnTo>
                  <a:lnTo>
                    <a:pt x="3489" y="447"/>
                  </a:lnTo>
                  <a:lnTo>
                    <a:pt x="3487" y="507"/>
                  </a:lnTo>
                  <a:lnTo>
                    <a:pt x="3489" y="565"/>
                  </a:lnTo>
                  <a:lnTo>
                    <a:pt x="3497" y="617"/>
                  </a:lnTo>
                  <a:lnTo>
                    <a:pt x="3509" y="667"/>
                  </a:lnTo>
                  <a:lnTo>
                    <a:pt x="3526" y="712"/>
                  </a:lnTo>
                  <a:lnTo>
                    <a:pt x="3547" y="753"/>
                  </a:lnTo>
                  <a:lnTo>
                    <a:pt x="3571" y="790"/>
                  </a:lnTo>
                  <a:lnTo>
                    <a:pt x="3600" y="821"/>
                  </a:lnTo>
                  <a:lnTo>
                    <a:pt x="3632" y="847"/>
                  </a:lnTo>
                  <a:lnTo>
                    <a:pt x="3668" y="869"/>
                  </a:lnTo>
                  <a:lnTo>
                    <a:pt x="3707" y="885"/>
                  </a:lnTo>
                  <a:lnTo>
                    <a:pt x="3750" y="894"/>
                  </a:lnTo>
                  <a:lnTo>
                    <a:pt x="3795" y="897"/>
                  </a:lnTo>
                  <a:lnTo>
                    <a:pt x="3821" y="896"/>
                  </a:lnTo>
                  <a:lnTo>
                    <a:pt x="3847" y="894"/>
                  </a:lnTo>
                  <a:lnTo>
                    <a:pt x="3874" y="889"/>
                  </a:lnTo>
                  <a:lnTo>
                    <a:pt x="3901" y="881"/>
                  </a:lnTo>
                  <a:lnTo>
                    <a:pt x="3931" y="872"/>
                  </a:lnTo>
                  <a:lnTo>
                    <a:pt x="3964" y="861"/>
                  </a:lnTo>
                  <a:lnTo>
                    <a:pt x="3999" y="846"/>
                  </a:lnTo>
                  <a:lnTo>
                    <a:pt x="4036" y="830"/>
                  </a:lnTo>
                  <a:lnTo>
                    <a:pt x="4079" y="810"/>
                  </a:lnTo>
                  <a:lnTo>
                    <a:pt x="4127" y="787"/>
                  </a:lnTo>
                  <a:lnTo>
                    <a:pt x="4127" y="976"/>
                  </a:lnTo>
                  <a:lnTo>
                    <a:pt x="4069" y="1001"/>
                  </a:lnTo>
                  <a:lnTo>
                    <a:pt x="4016" y="1024"/>
                  </a:lnTo>
                  <a:lnTo>
                    <a:pt x="3966" y="1041"/>
                  </a:lnTo>
                  <a:lnTo>
                    <a:pt x="3919" y="1058"/>
                  </a:lnTo>
                  <a:lnTo>
                    <a:pt x="3874" y="1070"/>
                  </a:lnTo>
                  <a:lnTo>
                    <a:pt x="3830" y="1080"/>
                  </a:lnTo>
                  <a:lnTo>
                    <a:pt x="3786" y="1086"/>
                  </a:lnTo>
                  <a:lnTo>
                    <a:pt x="3742" y="1091"/>
                  </a:lnTo>
                  <a:lnTo>
                    <a:pt x="3697" y="1094"/>
                  </a:lnTo>
                  <a:lnTo>
                    <a:pt x="3651" y="1095"/>
                  </a:lnTo>
                  <a:lnTo>
                    <a:pt x="3588" y="1093"/>
                  </a:lnTo>
                  <a:lnTo>
                    <a:pt x="3530" y="1086"/>
                  </a:lnTo>
                  <a:lnTo>
                    <a:pt x="3476" y="1075"/>
                  </a:lnTo>
                  <a:lnTo>
                    <a:pt x="3426" y="1060"/>
                  </a:lnTo>
                  <a:lnTo>
                    <a:pt x="3378" y="1039"/>
                  </a:lnTo>
                  <a:lnTo>
                    <a:pt x="3334" y="1014"/>
                  </a:lnTo>
                  <a:lnTo>
                    <a:pt x="3294" y="984"/>
                  </a:lnTo>
                  <a:lnTo>
                    <a:pt x="3255" y="947"/>
                  </a:lnTo>
                  <a:lnTo>
                    <a:pt x="3219" y="907"/>
                  </a:lnTo>
                  <a:lnTo>
                    <a:pt x="3188" y="865"/>
                  </a:lnTo>
                  <a:lnTo>
                    <a:pt x="3162" y="820"/>
                  </a:lnTo>
                  <a:lnTo>
                    <a:pt x="3140" y="772"/>
                  </a:lnTo>
                  <a:lnTo>
                    <a:pt x="3124" y="722"/>
                  </a:lnTo>
                  <a:lnTo>
                    <a:pt x="3111" y="670"/>
                  </a:lnTo>
                  <a:lnTo>
                    <a:pt x="3104" y="616"/>
                  </a:lnTo>
                  <a:lnTo>
                    <a:pt x="3101" y="561"/>
                  </a:lnTo>
                  <a:lnTo>
                    <a:pt x="3105" y="494"/>
                  </a:lnTo>
                  <a:lnTo>
                    <a:pt x="3115" y="433"/>
                  </a:lnTo>
                  <a:lnTo>
                    <a:pt x="3130" y="373"/>
                  </a:lnTo>
                  <a:lnTo>
                    <a:pt x="3153" y="318"/>
                  </a:lnTo>
                  <a:lnTo>
                    <a:pt x="3179" y="267"/>
                  </a:lnTo>
                  <a:lnTo>
                    <a:pt x="3213" y="219"/>
                  </a:lnTo>
                  <a:lnTo>
                    <a:pt x="3250" y="175"/>
                  </a:lnTo>
                  <a:lnTo>
                    <a:pt x="3293" y="135"/>
                  </a:lnTo>
                  <a:lnTo>
                    <a:pt x="3341" y="102"/>
                  </a:lnTo>
                  <a:lnTo>
                    <a:pt x="3392" y="72"/>
                  </a:lnTo>
                  <a:lnTo>
                    <a:pt x="3448" y="47"/>
                  </a:lnTo>
                  <a:lnTo>
                    <a:pt x="3508" y="27"/>
                  </a:lnTo>
                  <a:lnTo>
                    <a:pt x="3573" y="12"/>
                  </a:lnTo>
                  <a:lnTo>
                    <a:pt x="3640" y="3"/>
                  </a:lnTo>
                  <a:lnTo>
                    <a:pt x="3711" y="0"/>
                  </a:lnTo>
                  <a:close/>
                  <a:moveTo>
                    <a:pt x="2910" y="0"/>
                  </a:moveTo>
                  <a:lnTo>
                    <a:pt x="2948" y="4"/>
                  </a:lnTo>
                  <a:lnTo>
                    <a:pt x="2983" y="14"/>
                  </a:lnTo>
                  <a:lnTo>
                    <a:pt x="3014" y="30"/>
                  </a:lnTo>
                  <a:lnTo>
                    <a:pt x="3040" y="52"/>
                  </a:lnTo>
                  <a:lnTo>
                    <a:pt x="3063" y="78"/>
                  </a:lnTo>
                  <a:lnTo>
                    <a:pt x="3079" y="109"/>
                  </a:lnTo>
                  <a:lnTo>
                    <a:pt x="3089" y="142"/>
                  </a:lnTo>
                  <a:lnTo>
                    <a:pt x="3093" y="178"/>
                  </a:lnTo>
                  <a:lnTo>
                    <a:pt x="3091" y="203"/>
                  </a:lnTo>
                  <a:lnTo>
                    <a:pt x="3088" y="227"/>
                  </a:lnTo>
                  <a:lnTo>
                    <a:pt x="3081" y="252"/>
                  </a:lnTo>
                  <a:lnTo>
                    <a:pt x="3071" y="277"/>
                  </a:lnTo>
                  <a:lnTo>
                    <a:pt x="3060" y="303"/>
                  </a:lnTo>
                  <a:lnTo>
                    <a:pt x="3044" y="331"/>
                  </a:lnTo>
                  <a:lnTo>
                    <a:pt x="3025" y="361"/>
                  </a:lnTo>
                  <a:lnTo>
                    <a:pt x="3004" y="393"/>
                  </a:lnTo>
                  <a:lnTo>
                    <a:pt x="2978" y="429"/>
                  </a:lnTo>
                  <a:lnTo>
                    <a:pt x="2948" y="468"/>
                  </a:lnTo>
                  <a:lnTo>
                    <a:pt x="2914" y="512"/>
                  </a:lnTo>
                  <a:lnTo>
                    <a:pt x="2876" y="561"/>
                  </a:lnTo>
                  <a:lnTo>
                    <a:pt x="2472" y="1078"/>
                  </a:lnTo>
                  <a:lnTo>
                    <a:pt x="2182" y="1078"/>
                  </a:lnTo>
                  <a:lnTo>
                    <a:pt x="2182" y="424"/>
                  </a:lnTo>
                  <a:lnTo>
                    <a:pt x="1784" y="1078"/>
                  </a:lnTo>
                  <a:lnTo>
                    <a:pt x="1518" y="1078"/>
                  </a:lnTo>
                  <a:lnTo>
                    <a:pt x="1518" y="234"/>
                  </a:lnTo>
                  <a:lnTo>
                    <a:pt x="1313" y="214"/>
                  </a:lnTo>
                  <a:lnTo>
                    <a:pt x="1313" y="118"/>
                  </a:lnTo>
                  <a:lnTo>
                    <a:pt x="1690" y="25"/>
                  </a:lnTo>
                  <a:lnTo>
                    <a:pt x="1832" y="25"/>
                  </a:lnTo>
                  <a:lnTo>
                    <a:pt x="1832" y="713"/>
                  </a:lnTo>
                  <a:lnTo>
                    <a:pt x="2247" y="25"/>
                  </a:lnTo>
                  <a:lnTo>
                    <a:pt x="2497" y="25"/>
                  </a:lnTo>
                  <a:lnTo>
                    <a:pt x="2497" y="822"/>
                  </a:lnTo>
                  <a:lnTo>
                    <a:pt x="2759" y="473"/>
                  </a:lnTo>
                  <a:lnTo>
                    <a:pt x="2759" y="62"/>
                  </a:lnTo>
                  <a:lnTo>
                    <a:pt x="2779" y="44"/>
                  </a:lnTo>
                  <a:lnTo>
                    <a:pt x="2806" y="27"/>
                  </a:lnTo>
                  <a:lnTo>
                    <a:pt x="2837" y="13"/>
                  </a:lnTo>
                  <a:lnTo>
                    <a:pt x="2872" y="4"/>
                  </a:lnTo>
                  <a:lnTo>
                    <a:pt x="291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 dirty="0"/>
            </a:p>
          </p:txBody>
        </p:sp>
      </p:grp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Slide: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 userDrawn="1"/>
        </p:nvGrpSpPr>
        <p:grpSpPr bwMode="gray">
          <a:xfrm>
            <a:off x="1752601" y="1"/>
            <a:ext cx="7391400" cy="6176009"/>
            <a:chOff x="19140488" y="13674"/>
            <a:chExt cx="7443798" cy="6145827"/>
          </a:xfrm>
        </p:grpSpPr>
        <p:sp>
          <p:nvSpPr>
            <p:cNvPr id="28" name="Rectangle 17"/>
            <p:cNvSpPr>
              <a:spLocks noChangeArrowheads="1"/>
            </p:cNvSpPr>
            <p:nvPr/>
          </p:nvSpPr>
          <p:spPr bwMode="gray">
            <a:xfrm>
              <a:off x="19140488" y="4188799"/>
              <a:ext cx="2302206" cy="1970702"/>
            </a:xfrm>
            <a:prstGeom prst="rect">
              <a:avLst/>
            </a:prstGeom>
            <a:solidFill>
              <a:srgbClr val="9A170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9" name="Rectangle 7"/>
            <p:cNvSpPr>
              <a:spLocks noChangeArrowheads="1"/>
            </p:cNvSpPr>
            <p:nvPr/>
          </p:nvSpPr>
          <p:spPr bwMode="gray">
            <a:xfrm>
              <a:off x="25663403" y="4032250"/>
              <a:ext cx="920883" cy="2127250"/>
            </a:xfrm>
            <a:prstGeom prst="rect">
              <a:avLst/>
            </a:prstGeom>
            <a:solidFill>
              <a:srgbClr val="F3BE2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0" name="Rectangle 8"/>
            <p:cNvSpPr>
              <a:spLocks noChangeArrowheads="1"/>
            </p:cNvSpPr>
            <p:nvPr/>
          </p:nvSpPr>
          <p:spPr bwMode="gray">
            <a:xfrm>
              <a:off x="25049482" y="2899477"/>
              <a:ext cx="734694" cy="1289321"/>
            </a:xfrm>
            <a:prstGeom prst="rect">
              <a:avLst/>
            </a:prstGeom>
            <a:solidFill>
              <a:srgbClr val="F3BC87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1" name="Rectangle 9"/>
            <p:cNvSpPr>
              <a:spLocks noChangeArrowheads="1"/>
            </p:cNvSpPr>
            <p:nvPr/>
          </p:nvSpPr>
          <p:spPr bwMode="gray">
            <a:xfrm>
              <a:off x="25049482" y="4032250"/>
              <a:ext cx="734693" cy="2127250"/>
            </a:xfrm>
            <a:prstGeom prst="rect">
              <a:avLst/>
            </a:prstGeom>
            <a:solidFill>
              <a:srgbClr val="E88C1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2" name="Rectangle 11"/>
            <p:cNvSpPr>
              <a:spLocks noChangeArrowheads="1"/>
            </p:cNvSpPr>
            <p:nvPr/>
          </p:nvSpPr>
          <p:spPr bwMode="gray">
            <a:xfrm>
              <a:off x="24665780" y="706365"/>
              <a:ext cx="477045" cy="2263848"/>
            </a:xfrm>
            <a:prstGeom prst="rect">
              <a:avLst/>
            </a:prstGeom>
            <a:solidFill>
              <a:srgbClr val="E669A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3" name="Rectangle 12"/>
            <p:cNvSpPr>
              <a:spLocks noChangeArrowheads="1"/>
            </p:cNvSpPr>
            <p:nvPr/>
          </p:nvSpPr>
          <p:spPr bwMode="gray">
            <a:xfrm>
              <a:off x="24665780" y="2899478"/>
              <a:ext cx="477045" cy="1289321"/>
            </a:xfrm>
            <a:prstGeom prst="rect">
              <a:avLst/>
            </a:prstGeom>
            <a:solidFill>
              <a:srgbClr val="DB4D5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0" name="Rectangle 13"/>
            <p:cNvSpPr>
              <a:spLocks noChangeArrowheads="1"/>
            </p:cNvSpPr>
            <p:nvPr/>
          </p:nvSpPr>
          <p:spPr bwMode="gray">
            <a:xfrm>
              <a:off x="24665780" y="4032250"/>
              <a:ext cx="477045" cy="2127250"/>
            </a:xfrm>
            <a:prstGeom prst="rect">
              <a:avLst/>
            </a:prstGeom>
            <a:solidFill>
              <a:srgbClr val="D13A0D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1" name="Rectangle 14"/>
            <p:cNvSpPr>
              <a:spLocks noChangeArrowheads="1"/>
            </p:cNvSpPr>
            <p:nvPr/>
          </p:nvSpPr>
          <p:spPr bwMode="gray">
            <a:xfrm>
              <a:off x="19140488" y="669925"/>
              <a:ext cx="5662612" cy="2300288"/>
            </a:xfrm>
            <a:prstGeom prst="rect">
              <a:avLst/>
            </a:prstGeom>
            <a:solidFill>
              <a:srgbClr val="D7402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2" name="Rectangle 15"/>
            <p:cNvSpPr>
              <a:spLocks noChangeArrowheads="1"/>
            </p:cNvSpPr>
            <p:nvPr/>
          </p:nvSpPr>
          <p:spPr bwMode="gray">
            <a:xfrm>
              <a:off x="19140488" y="2899478"/>
              <a:ext cx="5662612" cy="1289321"/>
            </a:xfrm>
            <a:prstGeom prst="rect">
              <a:avLst/>
            </a:prstGeom>
            <a:solidFill>
              <a:srgbClr val="CD2F1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3" name="Freeform 16"/>
            <p:cNvSpPr>
              <a:spLocks/>
            </p:cNvSpPr>
            <p:nvPr/>
          </p:nvSpPr>
          <p:spPr bwMode="gray">
            <a:xfrm>
              <a:off x="19140488" y="4032250"/>
              <a:ext cx="5662612" cy="21272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67" y="0"/>
                </a:cxn>
                <a:cxn ang="0">
                  <a:pos x="3567" y="1340"/>
                </a:cxn>
                <a:cxn ang="0">
                  <a:pos x="1372" y="1340"/>
                </a:cxn>
                <a:cxn ang="0">
                  <a:pos x="1372" y="181"/>
                </a:cxn>
                <a:cxn ang="0">
                  <a:pos x="0" y="181"/>
                </a:cxn>
                <a:cxn ang="0">
                  <a:pos x="0" y="0"/>
                </a:cxn>
              </a:cxnLst>
              <a:rect l="0" t="0" r="r" b="b"/>
              <a:pathLst>
                <a:path w="3567" h="1340">
                  <a:moveTo>
                    <a:pt x="0" y="0"/>
                  </a:moveTo>
                  <a:lnTo>
                    <a:pt x="3567" y="0"/>
                  </a:lnTo>
                  <a:lnTo>
                    <a:pt x="3567" y="1340"/>
                  </a:lnTo>
                  <a:lnTo>
                    <a:pt x="1372" y="1340"/>
                  </a:lnTo>
                  <a:lnTo>
                    <a:pt x="1372" y="181"/>
                  </a:lnTo>
                  <a:lnTo>
                    <a:pt x="0" y="1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4230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4" name="Rectangle 10"/>
            <p:cNvSpPr>
              <a:spLocks noChangeArrowheads="1"/>
            </p:cNvSpPr>
            <p:nvPr/>
          </p:nvSpPr>
          <p:spPr bwMode="gray">
            <a:xfrm>
              <a:off x="19140488" y="13674"/>
              <a:ext cx="5662612" cy="692692"/>
            </a:xfrm>
            <a:prstGeom prst="rect">
              <a:avLst/>
            </a:prstGeom>
            <a:solidFill>
              <a:srgbClr val="EE9C3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sp>
        <p:nvSpPr>
          <p:cNvPr id="54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1895475" y="838200"/>
            <a:ext cx="5343525" cy="9144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00" b="1" i="1" baseline="0">
                <a:solidFill>
                  <a:schemeClr val="bg1"/>
                </a:solidFill>
              </a:defRPr>
            </a:lvl1pPr>
          </a:lstStyle>
          <a:p>
            <a:r>
              <a:rPr lang="en-ZA" noProof="0" dirty="0" smtClean="0"/>
              <a:t>Click to add the presentation’s main title</a:t>
            </a:r>
            <a:endParaRPr lang="en-ZA" noProof="0" dirty="0"/>
          </a:p>
        </p:txBody>
      </p:sp>
      <p:sp>
        <p:nvSpPr>
          <p:cNvPr id="55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895475" y="1828799"/>
            <a:ext cx="5343525" cy="914401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3200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ZA" noProof="0" dirty="0" smtClean="0"/>
              <a:t>Subtitle and date (move higher if title is only one line)</a:t>
            </a:r>
          </a:p>
        </p:txBody>
      </p:sp>
      <p:sp>
        <p:nvSpPr>
          <p:cNvPr id="56" name="Text Placeholder 31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1895475" y="374904"/>
            <a:ext cx="4105656" cy="146304"/>
          </a:xfrm>
        </p:spPr>
        <p:txBody>
          <a:bodyPr/>
          <a:lstStyle>
            <a:lvl1pPr>
              <a:defRPr sz="1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ZA" noProof="0" dirty="0" smtClean="0"/>
              <a:t>www.pwc.com</a:t>
            </a:r>
            <a:endParaRPr lang="en-ZA" noProof="0" dirty="0"/>
          </a:p>
        </p:txBody>
      </p:sp>
      <p:sp>
        <p:nvSpPr>
          <p:cNvPr id="17" name="Picture Placeholder 76"/>
          <p:cNvSpPr>
            <a:spLocks noGrp="1"/>
          </p:cNvSpPr>
          <p:nvPr>
            <p:ph type="pic" sz="quarter" idx="13"/>
          </p:nvPr>
        </p:nvSpPr>
        <p:spPr>
          <a:xfrm>
            <a:off x="1752600" y="2899977"/>
            <a:ext cx="6324600" cy="3272223"/>
          </a:xfrm>
        </p:spPr>
        <p:txBody>
          <a:bodyPr/>
          <a:lstStyle>
            <a:lvl1pPr>
              <a:defRPr sz="1400"/>
            </a:lvl1pPr>
          </a:lstStyle>
          <a:p>
            <a:r>
              <a:rPr lang="en-US" noProof="0" dirty="0" smtClean="0"/>
              <a:t>Click icon to add picture</a:t>
            </a:r>
            <a:endParaRPr lang="en-GB" noProof="0" dirty="0"/>
          </a:p>
        </p:txBody>
      </p:sp>
      <p:grpSp>
        <p:nvGrpSpPr>
          <p:cNvPr id="18" name="Group 32"/>
          <p:cNvGrpSpPr/>
          <p:nvPr userDrawn="1"/>
        </p:nvGrpSpPr>
        <p:grpSpPr>
          <a:xfrm>
            <a:off x="968592" y="6170991"/>
            <a:ext cx="914400" cy="533479"/>
            <a:chOff x="518032" y="978681"/>
            <a:chExt cx="4572000" cy="2667393"/>
          </a:xfrm>
        </p:grpSpPr>
        <p:sp>
          <p:nvSpPr>
            <p:cNvPr id="19" name="Rectangle 37"/>
            <p:cNvSpPr>
              <a:spLocks noChangeArrowheads="1"/>
            </p:cNvSpPr>
            <p:nvPr userDrawn="1"/>
          </p:nvSpPr>
          <p:spPr bwMode="black">
            <a:xfrm>
              <a:off x="3295650" y="978681"/>
              <a:ext cx="1143000" cy="263229"/>
            </a:xfrm>
            <a:prstGeom prst="rect">
              <a:avLst/>
            </a:prstGeom>
            <a:solidFill>
              <a:srgbClr val="A1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 dirty="0"/>
            </a:p>
          </p:txBody>
        </p:sp>
        <p:sp>
          <p:nvSpPr>
            <p:cNvPr id="21" name="Freeform 7"/>
            <p:cNvSpPr>
              <a:spLocks noEditPoints="1"/>
            </p:cNvSpPr>
            <p:nvPr userDrawn="1"/>
          </p:nvSpPr>
          <p:spPr bwMode="black">
            <a:xfrm>
              <a:off x="518032" y="1922794"/>
              <a:ext cx="4572000" cy="1723280"/>
            </a:xfrm>
            <a:custGeom>
              <a:avLst/>
              <a:gdLst/>
              <a:ahLst/>
              <a:cxnLst>
                <a:cxn ang="0">
                  <a:pos x="581" y="233"/>
                </a:cxn>
                <a:cxn ang="0">
                  <a:pos x="538" y="949"/>
                </a:cxn>
                <a:cxn ang="0">
                  <a:pos x="630" y="946"/>
                </a:cxn>
                <a:cxn ang="0">
                  <a:pos x="793" y="880"/>
                </a:cxn>
                <a:cxn ang="0">
                  <a:pos x="886" y="728"/>
                </a:cxn>
                <a:cxn ang="0">
                  <a:pos x="905" y="505"/>
                </a:cxn>
                <a:cxn ang="0">
                  <a:pos x="850" y="329"/>
                </a:cxn>
                <a:cxn ang="0">
                  <a:pos x="727" y="241"/>
                </a:cxn>
                <a:cxn ang="0">
                  <a:pos x="521" y="3"/>
                </a:cxn>
                <a:cxn ang="0">
                  <a:pos x="643" y="74"/>
                </a:cxn>
                <a:cxn ang="0">
                  <a:pos x="761" y="24"/>
                </a:cxn>
                <a:cxn ang="0">
                  <a:pos x="855" y="9"/>
                </a:cxn>
                <a:cxn ang="0">
                  <a:pos x="1026" y="40"/>
                </a:cxn>
                <a:cxn ang="0">
                  <a:pos x="1180" y="172"/>
                </a:cxn>
                <a:cxn ang="0">
                  <a:pos x="1265" y="383"/>
                </a:cxn>
                <a:cxn ang="0">
                  <a:pos x="1265" y="641"/>
                </a:cxn>
                <a:cxn ang="0">
                  <a:pos x="1175" y="857"/>
                </a:cxn>
                <a:cxn ang="0">
                  <a:pos x="1005" y="1006"/>
                </a:cxn>
                <a:cxn ang="0">
                  <a:pos x="766" y="1074"/>
                </a:cxn>
                <a:cxn ang="0">
                  <a:pos x="601" y="1074"/>
                </a:cxn>
                <a:cxn ang="0">
                  <a:pos x="692" y="1447"/>
                </a:cxn>
                <a:cxn ang="0">
                  <a:pos x="171" y="1408"/>
                </a:cxn>
                <a:cxn ang="0">
                  <a:pos x="413" y="3"/>
                </a:cxn>
                <a:cxn ang="0">
                  <a:pos x="3876" y="20"/>
                </a:cxn>
                <a:cxn ang="0">
                  <a:pos x="4036" y="100"/>
                </a:cxn>
                <a:cxn ang="0">
                  <a:pos x="4113" y="232"/>
                </a:cxn>
                <a:cxn ang="0">
                  <a:pos x="4091" y="362"/>
                </a:cxn>
                <a:cxn ang="0">
                  <a:pos x="3995" y="436"/>
                </a:cxn>
                <a:cxn ang="0">
                  <a:pos x="3859" y="438"/>
                </a:cxn>
                <a:cxn ang="0">
                  <a:pos x="3757" y="114"/>
                </a:cxn>
                <a:cxn ang="0">
                  <a:pos x="3597" y="187"/>
                </a:cxn>
                <a:cxn ang="0">
                  <a:pos x="3508" y="339"/>
                </a:cxn>
                <a:cxn ang="0">
                  <a:pos x="3489" y="565"/>
                </a:cxn>
                <a:cxn ang="0">
                  <a:pos x="3547" y="753"/>
                </a:cxn>
                <a:cxn ang="0">
                  <a:pos x="3668" y="869"/>
                </a:cxn>
                <a:cxn ang="0">
                  <a:pos x="3821" y="896"/>
                </a:cxn>
                <a:cxn ang="0">
                  <a:pos x="3931" y="872"/>
                </a:cxn>
                <a:cxn ang="0">
                  <a:pos x="4079" y="810"/>
                </a:cxn>
                <a:cxn ang="0">
                  <a:pos x="4016" y="1024"/>
                </a:cxn>
                <a:cxn ang="0">
                  <a:pos x="3830" y="1080"/>
                </a:cxn>
                <a:cxn ang="0">
                  <a:pos x="3651" y="1095"/>
                </a:cxn>
                <a:cxn ang="0">
                  <a:pos x="3426" y="1060"/>
                </a:cxn>
                <a:cxn ang="0">
                  <a:pos x="3255" y="947"/>
                </a:cxn>
                <a:cxn ang="0">
                  <a:pos x="3140" y="772"/>
                </a:cxn>
                <a:cxn ang="0">
                  <a:pos x="3101" y="561"/>
                </a:cxn>
                <a:cxn ang="0">
                  <a:pos x="3153" y="318"/>
                </a:cxn>
                <a:cxn ang="0">
                  <a:pos x="3293" y="135"/>
                </a:cxn>
                <a:cxn ang="0">
                  <a:pos x="3508" y="27"/>
                </a:cxn>
                <a:cxn ang="0">
                  <a:pos x="2910" y="0"/>
                </a:cxn>
                <a:cxn ang="0">
                  <a:pos x="3040" y="52"/>
                </a:cxn>
                <a:cxn ang="0">
                  <a:pos x="3093" y="178"/>
                </a:cxn>
                <a:cxn ang="0">
                  <a:pos x="3071" y="277"/>
                </a:cxn>
                <a:cxn ang="0">
                  <a:pos x="3004" y="393"/>
                </a:cxn>
                <a:cxn ang="0">
                  <a:pos x="2876" y="561"/>
                </a:cxn>
                <a:cxn ang="0">
                  <a:pos x="1784" y="1078"/>
                </a:cxn>
                <a:cxn ang="0">
                  <a:pos x="1313" y="118"/>
                </a:cxn>
                <a:cxn ang="0">
                  <a:pos x="2247" y="25"/>
                </a:cxn>
                <a:cxn ang="0">
                  <a:pos x="2759" y="62"/>
                </a:cxn>
                <a:cxn ang="0">
                  <a:pos x="2872" y="4"/>
                </a:cxn>
              </a:cxnLst>
              <a:rect l="0" t="0" r="r" b="b"/>
              <a:pathLst>
                <a:path w="4127" h="1544">
                  <a:moveTo>
                    <a:pt x="640" y="229"/>
                  </a:moveTo>
                  <a:lnTo>
                    <a:pt x="622" y="229"/>
                  </a:lnTo>
                  <a:lnTo>
                    <a:pt x="603" y="230"/>
                  </a:lnTo>
                  <a:lnTo>
                    <a:pt x="581" y="233"/>
                  </a:lnTo>
                  <a:lnTo>
                    <a:pt x="553" y="235"/>
                  </a:lnTo>
                  <a:lnTo>
                    <a:pt x="521" y="241"/>
                  </a:lnTo>
                  <a:lnTo>
                    <a:pt x="521" y="947"/>
                  </a:lnTo>
                  <a:lnTo>
                    <a:pt x="538" y="949"/>
                  </a:lnTo>
                  <a:lnTo>
                    <a:pt x="553" y="949"/>
                  </a:lnTo>
                  <a:lnTo>
                    <a:pt x="566" y="949"/>
                  </a:lnTo>
                  <a:lnTo>
                    <a:pt x="578" y="949"/>
                  </a:lnTo>
                  <a:lnTo>
                    <a:pt x="630" y="946"/>
                  </a:lnTo>
                  <a:lnTo>
                    <a:pt x="677" y="937"/>
                  </a:lnTo>
                  <a:lnTo>
                    <a:pt x="720" y="924"/>
                  </a:lnTo>
                  <a:lnTo>
                    <a:pt x="758" y="905"/>
                  </a:lnTo>
                  <a:lnTo>
                    <a:pt x="793" y="880"/>
                  </a:lnTo>
                  <a:lnTo>
                    <a:pt x="824" y="850"/>
                  </a:lnTo>
                  <a:lnTo>
                    <a:pt x="849" y="815"/>
                  </a:lnTo>
                  <a:lnTo>
                    <a:pt x="870" y="775"/>
                  </a:lnTo>
                  <a:lnTo>
                    <a:pt x="886" y="728"/>
                  </a:lnTo>
                  <a:lnTo>
                    <a:pt x="897" y="678"/>
                  </a:lnTo>
                  <a:lnTo>
                    <a:pt x="905" y="622"/>
                  </a:lnTo>
                  <a:lnTo>
                    <a:pt x="907" y="561"/>
                  </a:lnTo>
                  <a:lnTo>
                    <a:pt x="905" y="505"/>
                  </a:lnTo>
                  <a:lnTo>
                    <a:pt x="897" y="452"/>
                  </a:lnTo>
                  <a:lnTo>
                    <a:pt x="886" y="407"/>
                  </a:lnTo>
                  <a:lnTo>
                    <a:pt x="870" y="366"/>
                  </a:lnTo>
                  <a:lnTo>
                    <a:pt x="850" y="329"/>
                  </a:lnTo>
                  <a:lnTo>
                    <a:pt x="826" y="299"/>
                  </a:lnTo>
                  <a:lnTo>
                    <a:pt x="797" y="274"/>
                  </a:lnTo>
                  <a:lnTo>
                    <a:pt x="763" y="254"/>
                  </a:lnTo>
                  <a:lnTo>
                    <a:pt x="727" y="241"/>
                  </a:lnTo>
                  <a:lnTo>
                    <a:pt x="686" y="232"/>
                  </a:lnTo>
                  <a:lnTo>
                    <a:pt x="640" y="229"/>
                  </a:lnTo>
                  <a:close/>
                  <a:moveTo>
                    <a:pt x="413" y="3"/>
                  </a:moveTo>
                  <a:lnTo>
                    <a:pt x="521" y="3"/>
                  </a:lnTo>
                  <a:lnTo>
                    <a:pt x="521" y="143"/>
                  </a:lnTo>
                  <a:lnTo>
                    <a:pt x="566" y="117"/>
                  </a:lnTo>
                  <a:lnTo>
                    <a:pt x="607" y="93"/>
                  </a:lnTo>
                  <a:lnTo>
                    <a:pt x="643" y="74"/>
                  </a:lnTo>
                  <a:lnTo>
                    <a:pt x="677" y="57"/>
                  </a:lnTo>
                  <a:lnTo>
                    <a:pt x="707" y="44"/>
                  </a:lnTo>
                  <a:lnTo>
                    <a:pt x="735" y="33"/>
                  </a:lnTo>
                  <a:lnTo>
                    <a:pt x="761" y="24"/>
                  </a:lnTo>
                  <a:lnTo>
                    <a:pt x="785" y="18"/>
                  </a:lnTo>
                  <a:lnTo>
                    <a:pt x="809" y="13"/>
                  </a:lnTo>
                  <a:lnTo>
                    <a:pt x="831" y="10"/>
                  </a:lnTo>
                  <a:lnTo>
                    <a:pt x="855" y="9"/>
                  </a:lnTo>
                  <a:lnTo>
                    <a:pt x="879" y="8"/>
                  </a:lnTo>
                  <a:lnTo>
                    <a:pt x="931" y="12"/>
                  </a:lnTo>
                  <a:lnTo>
                    <a:pt x="980" y="23"/>
                  </a:lnTo>
                  <a:lnTo>
                    <a:pt x="1026" y="40"/>
                  </a:lnTo>
                  <a:lnTo>
                    <a:pt x="1070" y="64"/>
                  </a:lnTo>
                  <a:lnTo>
                    <a:pt x="1110" y="94"/>
                  </a:lnTo>
                  <a:lnTo>
                    <a:pt x="1148" y="130"/>
                  </a:lnTo>
                  <a:lnTo>
                    <a:pt x="1180" y="172"/>
                  </a:lnTo>
                  <a:lnTo>
                    <a:pt x="1209" y="218"/>
                  </a:lnTo>
                  <a:lnTo>
                    <a:pt x="1233" y="268"/>
                  </a:lnTo>
                  <a:lnTo>
                    <a:pt x="1252" y="324"/>
                  </a:lnTo>
                  <a:lnTo>
                    <a:pt x="1265" y="383"/>
                  </a:lnTo>
                  <a:lnTo>
                    <a:pt x="1274" y="446"/>
                  </a:lnTo>
                  <a:lnTo>
                    <a:pt x="1278" y="512"/>
                  </a:lnTo>
                  <a:lnTo>
                    <a:pt x="1274" y="578"/>
                  </a:lnTo>
                  <a:lnTo>
                    <a:pt x="1265" y="641"/>
                  </a:lnTo>
                  <a:lnTo>
                    <a:pt x="1252" y="701"/>
                  </a:lnTo>
                  <a:lnTo>
                    <a:pt x="1232" y="756"/>
                  </a:lnTo>
                  <a:lnTo>
                    <a:pt x="1205" y="809"/>
                  </a:lnTo>
                  <a:lnTo>
                    <a:pt x="1175" y="857"/>
                  </a:lnTo>
                  <a:lnTo>
                    <a:pt x="1140" y="901"/>
                  </a:lnTo>
                  <a:lnTo>
                    <a:pt x="1099" y="941"/>
                  </a:lnTo>
                  <a:lnTo>
                    <a:pt x="1054" y="976"/>
                  </a:lnTo>
                  <a:lnTo>
                    <a:pt x="1005" y="1006"/>
                  </a:lnTo>
                  <a:lnTo>
                    <a:pt x="951" y="1031"/>
                  </a:lnTo>
                  <a:lnTo>
                    <a:pt x="894" y="1051"/>
                  </a:lnTo>
                  <a:lnTo>
                    <a:pt x="831" y="1065"/>
                  </a:lnTo>
                  <a:lnTo>
                    <a:pt x="766" y="1074"/>
                  </a:lnTo>
                  <a:lnTo>
                    <a:pt x="696" y="1078"/>
                  </a:lnTo>
                  <a:lnTo>
                    <a:pt x="670" y="1078"/>
                  </a:lnTo>
                  <a:lnTo>
                    <a:pt x="637" y="1076"/>
                  </a:lnTo>
                  <a:lnTo>
                    <a:pt x="601" y="1074"/>
                  </a:lnTo>
                  <a:lnTo>
                    <a:pt x="561" y="1071"/>
                  </a:lnTo>
                  <a:lnTo>
                    <a:pt x="521" y="1068"/>
                  </a:lnTo>
                  <a:lnTo>
                    <a:pt x="521" y="1408"/>
                  </a:lnTo>
                  <a:lnTo>
                    <a:pt x="692" y="1447"/>
                  </a:lnTo>
                  <a:lnTo>
                    <a:pt x="692" y="1544"/>
                  </a:lnTo>
                  <a:lnTo>
                    <a:pt x="18" y="1544"/>
                  </a:lnTo>
                  <a:lnTo>
                    <a:pt x="18" y="1447"/>
                  </a:lnTo>
                  <a:lnTo>
                    <a:pt x="171" y="1408"/>
                  </a:lnTo>
                  <a:lnTo>
                    <a:pt x="171" y="229"/>
                  </a:lnTo>
                  <a:lnTo>
                    <a:pt x="0" y="229"/>
                  </a:lnTo>
                  <a:lnTo>
                    <a:pt x="0" y="128"/>
                  </a:lnTo>
                  <a:lnTo>
                    <a:pt x="413" y="3"/>
                  </a:lnTo>
                  <a:close/>
                  <a:moveTo>
                    <a:pt x="3711" y="0"/>
                  </a:moveTo>
                  <a:lnTo>
                    <a:pt x="3770" y="3"/>
                  </a:lnTo>
                  <a:lnTo>
                    <a:pt x="3825" y="9"/>
                  </a:lnTo>
                  <a:lnTo>
                    <a:pt x="3876" y="20"/>
                  </a:lnTo>
                  <a:lnTo>
                    <a:pt x="3923" y="34"/>
                  </a:lnTo>
                  <a:lnTo>
                    <a:pt x="3965" y="53"/>
                  </a:lnTo>
                  <a:lnTo>
                    <a:pt x="4004" y="75"/>
                  </a:lnTo>
                  <a:lnTo>
                    <a:pt x="4036" y="100"/>
                  </a:lnTo>
                  <a:lnTo>
                    <a:pt x="4064" y="129"/>
                  </a:lnTo>
                  <a:lnTo>
                    <a:pt x="4086" y="160"/>
                  </a:lnTo>
                  <a:lnTo>
                    <a:pt x="4103" y="194"/>
                  </a:lnTo>
                  <a:lnTo>
                    <a:pt x="4113" y="232"/>
                  </a:lnTo>
                  <a:lnTo>
                    <a:pt x="4117" y="271"/>
                  </a:lnTo>
                  <a:lnTo>
                    <a:pt x="4114" y="304"/>
                  </a:lnTo>
                  <a:lnTo>
                    <a:pt x="4105" y="334"/>
                  </a:lnTo>
                  <a:lnTo>
                    <a:pt x="4091" y="362"/>
                  </a:lnTo>
                  <a:lnTo>
                    <a:pt x="4074" y="387"/>
                  </a:lnTo>
                  <a:lnTo>
                    <a:pt x="4051" y="407"/>
                  </a:lnTo>
                  <a:lnTo>
                    <a:pt x="4025" y="423"/>
                  </a:lnTo>
                  <a:lnTo>
                    <a:pt x="3995" y="436"/>
                  </a:lnTo>
                  <a:lnTo>
                    <a:pt x="3961" y="443"/>
                  </a:lnTo>
                  <a:lnTo>
                    <a:pt x="3925" y="446"/>
                  </a:lnTo>
                  <a:lnTo>
                    <a:pt x="3891" y="444"/>
                  </a:lnTo>
                  <a:lnTo>
                    <a:pt x="3859" y="438"/>
                  </a:lnTo>
                  <a:lnTo>
                    <a:pt x="3826" y="428"/>
                  </a:lnTo>
                  <a:lnTo>
                    <a:pt x="3792" y="413"/>
                  </a:lnTo>
                  <a:lnTo>
                    <a:pt x="3757" y="394"/>
                  </a:lnTo>
                  <a:lnTo>
                    <a:pt x="3757" y="114"/>
                  </a:lnTo>
                  <a:lnTo>
                    <a:pt x="3711" y="125"/>
                  </a:lnTo>
                  <a:lnTo>
                    <a:pt x="3668" y="140"/>
                  </a:lnTo>
                  <a:lnTo>
                    <a:pt x="3631" y="162"/>
                  </a:lnTo>
                  <a:lnTo>
                    <a:pt x="3597" y="187"/>
                  </a:lnTo>
                  <a:lnTo>
                    <a:pt x="3568" y="218"/>
                  </a:lnTo>
                  <a:lnTo>
                    <a:pt x="3543" y="253"/>
                  </a:lnTo>
                  <a:lnTo>
                    <a:pt x="3523" y="294"/>
                  </a:lnTo>
                  <a:lnTo>
                    <a:pt x="3508" y="339"/>
                  </a:lnTo>
                  <a:lnTo>
                    <a:pt x="3497" y="391"/>
                  </a:lnTo>
                  <a:lnTo>
                    <a:pt x="3489" y="447"/>
                  </a:lnTo>
                  <a:lnTo>
                    <a:pt x="3487" y="507"/>
                  </a:lnTo>
                  <a:lnTo>
                    <a:pt x="3489" y="565"/>
                  </a:lnTo>
                  <a:lnTo>
                    <a:pt x="3497" y="617"/>
                  </a:lnTo>
                  <a:lnTo>
                    <a:pt x="3509" y="667"/>
                  </a:lnTo>
                  <a:lnTo>
                    <a:pt x="3526" y="712"/>
                  </a:lnTo>
                  <a:lnTo>
                    <a:pt x="3547" y="753"/>
                  </a:lnTo>
                  <a:lnTo>
                    <a:pt x="3571" y="790"/>
                  </a:lnTo>
                  <a:lnTo>
                    <a:pt x="3600" y="821"/>
                  </a:lnTo>
                  <a:lnTo>
                    <a:pt x="3632" y="847"/>
                  </a:lnTo>
                  <a:lnTo>
                    <a:pt x="3668" y="869"/>
                  </a:lnTo>
                  <a:lnTo>
                    <a:pt x="3707" y="885"/>
                  </a:lnTo>
                  <a:lnTo>
                    <a:pt x="3750" y="894"/>
                  </a:lnTo>
                  <a:lnTo>
                    <a:pt x="3795" y="897"/>
                  </a:lnTo>
                  <a:lnTo>
                    <a:pt x="3821" y="896"/>
                  </a:lnTo>
                  <a:lnTo>
                    <a:pt x="3847" y="894"/>
                  </a:lnTo>
                  <a:lnTo>
                    <a:pt x="3874" y="889"/>
                  </a:lnTo>
                  <a:lnTo>
                    <a:pt x="3901" y="881"/>
                  </a:lnTo>
                  <a:lnTo>
                    <a:pt x="3931" y="872"/>
                  </a:lnTo>
                  <a:lnTo>
                    <a:pt x="3964" y="861"/>
                  </a:lnTo>
                  <a:lnTo>
                    <a:pt x="3999" y="846"/>
                  </a:lnTo>
                  <a:lnTo>
                    <a:pt x="4036" y="830"/>
                  </a:lnTo>
                  <a:lnTo>
                    <a:pt x="4079" y="810"/>
                  </a:lnTo>
                  <a:lnTo>
                    <a:pt x="4127" y="787"/>
                  </a:lnTo>
                  <a:lnTo>
                    <a:pt x="4127" y="976"/>
                  </a:lnTo>
                  <a:lnTo>
                    <a:pt x="4069" y="1001"/>
                  </a:lnTo>
                  <a:lnTo>
                    <a:pt x="4016" y="1024"/>
                  </a:lnTo>
                  <a:lnTo>
                    <a:pt x="3966" y="1041"/>
                  </a:lnTo>
                  <a:lnTo>
                    <a:pt x="3919" y="1058"/>
                  </a:lnTo>
                  <a:lnTo>
                    <a:pt x="3874" y="1070"/>
                  </a:lnTo>
                  <a:lnTo>
                    <a:pt x="3830" y="1080"/>
                  </a:lnTo>
                  <a:lnTo>
                    <a:pt x="3786" y="1086"/>
                  </a:lnTo>
                  <a:lnTo>
                    <a:pt x="3742" y="1091"/>
                  </a:lnTo>
                  <a:lnTo>
                    <a:pt x="3697" y="1094"/>
                  </a:lnTo>
                  <a:lnTo>
                    <a:pt x="3651" y="1095"/>
                  </a:lnTo>
                  <a:lnTo>
                    <a:pt x="3588" y="1093"/>
                  </a:lnTo>
                  <a:lnTo>
                    <a:pt x="3530" y="1086"/>
                  </a:lnTo>
                  <a:lnTo>
                    <a:pt x="3476" y="1075"/>
                  </a:lnTo>
                  <a:lnTo>
                    <a:pt x="3426" y="1060"/>
                  </a:lnTo>
                  <a:lnTo>
                    <a:pt x="3378" y="1039"/>
                  </a:lnTo>
                  <a:lnTo>
                    <a:pt x="3334" y="1014"/>
                  </a:lnTo>
                  <a:lnTo>
                    <a:pt x="3294" y="984"/>
                  </a:lnTo>
                  <a:lnTo>
                    <a:pt x="3255" y="947"/>
                  </a:lnTo>
                  <a:lnTo>
                    <a:pt x="3219" y="907"/>
                  </a:lnTo>
                  <a:lnTo>
                    <a:pt x="3188" y="865"/>
                  </a:lnTo>
                  <a:lnTo>
                    <a:pt x="3162" y="820"/>
                  </a:lnTo>
                  <a:lnTo>
                    <a:pt x="3140" y="772"/>
                  </a:lnTo>
                  <a:lnTo>
                    <a:pt x="3124" y="722"/>
                  </a:lnTo>
                  <a:lnTo>
                    <a:pt x="3111" y="670"/>
                  </a:lnTo>
                  <a:lnTo>
                    <a:pt x="3104" y="616"/>
                  </a:lnTo>
                  <a:lnTo>
                    <a:pt x="3101" y="561"/>
                  </a:lnTo>
                  <a:lnTo>
                    <a:pt x="3105" y="494"/>
                  </a:lnTo>
                  <a:lnTo>
                    <a:pt x="3115" y="433"/>
                  </a:lnTo>
                  <a:lnTo>
                    <a:pt x="3130" y="373"/>
                  </a:lnTo>
                  <a:lnTo>
                    <a:pt x="3153" y="318"/>
                  </a:lnTo>
                  <a:lnTo>
                    <a:pt x="3179" y="267"/>
                  </a:lnTo>
                  <a:lnTo>
                    <a:pt x="3213" y="219"/>
                  </a:lnTo>
                  <a:lnTo>
                    <a:pt x="3250" y="175"/>
                  </a:lnTo>
                  <a:lnTo>
                    <a:pt x="3293" y="135"/>
                  </a:lnTo>
                  <a:lnTo>
                    <a:pt x="3341" y="102"/>
                  </a:lnTo>
                  <a:lnTo>
                    <a:pt x="3392" y="72"/>
                  </a:lnTo>
                  <a:lnTo>
                    <a:pt x="3448" y="47"/>
                  </a:lnTo>
                  <a:lnTo>
                    <a:pt x="3508" y="27"/>
                  </a:lnTo>
                  <a:lnTo>
                    <a:pt x="3573" y="12"/>
                  </a:lnTo>
                  <a:lnTo>
                    <a:pt x="3640" y="3"/>
                  </a:lnTo>
                  <a:lnTo>
                    <a:pt x="3711" y="0"/>
                  </a:lnTo>
                  <a:close/>
                  <a:moveTo>
                    <a:pt x="2910" y="0"/>
                  </a:moveTo>
                  <a:lnTo>
                    <a:pt x="2948" y="4"/>
                  </a:lnTo>
                  <a:lnTo>
                    <a:pt x="2983" y="14"/>
                  </a:lnTo>
                  <a:lnTo>
                    <a:pt x="3014" y="30"/>
                  </a:lnTo>
                  <a:lnTo>
                    <a:pt x="3040" y="52"/>
                  </a:lnTo>
                  <a:lnTo>
                    <a:pt x="3063" y="78"/>
                  </a:lnTo>
                  <a:lnTo>
                    <a:pt x="3079" y="109"/>
                  </a:lnTo>
                  <a:lnTo>
                    <a:pt x="3089" y="142"/>
                  </a:lnTo>
                  <a:lnTo>
                    <a:pt x="3093" y="178"/>
                  </a:lnTo>
                  <a:lnTo>
                    <a:pt x="3091" y="203"/>
                  </a:lnTo>
                  <a:lnTo>
                    <a:pt x="3088" y="227"/>
                  </a:lnTo>
                  <a:lnTo>
                    <a:pt x="3081" y="252"/>
                  </a:lnTo>
                  <a:lnTo>
                    <a:pt x="3071" y="277"/>
                  </a:lnTo>
                  <a:lnTo>
                    <a:pt x="3060" y="303"/>
                  </a:lnTo>
                  <a:lnTo>
                    <a:pt x="3044" y="331"/>
                  </a:lnTo>
                  <a:lnTo>
                    <a:pt x="3025" y="361"/>
                  </a:lnTo>
                  <a:lnTo>
                    <a:pt x="3004" y="393"/>
                  </a:lnTo>
                  <a:lnTo>
                    <a:pt x="2978" y="429"/>
                  </a:lnTo>
                  <a:lnTo>
                    <a:pt x="2948" y="468"/>
                  </a:lnTo>
                  <a:lnTo>
                    <a:pt x="2914" y="512"/>
                  </a:lnTo>
                  <a:lnTo>
                    <a:pt x="2876" y="561"/>
                  </a:lnTo>
                  <a:lnTo>
                    <a:pt x="2472" y="1078"/>
                  </a:lnTo>
                  <a:lnTo>
                    <a:pt x="2182" y="1078"/>
                  </a:lnTo>
                  <a:lnTo>
                    <a:pt x="2182" y="424"/>
                  </a:lnTo>
                  <a:lnTo>
                    <a:pt x="1784" y="1078"/>
                  </a:lnTo>
                  <a:lnTo>
                    <a:pt x="1518" y="1078"/>
                  </a:lnTo>
                  <a:lnTo>
                    <a:pt x="1518" y="234"/>
                  </a:lnTo>
                  <a:lnTo>
                    <a:pt x="1313" y="214"/>
                  </a:lnTo>
                  <a:lnTo>
                    <a:pt x="1313" y="118"/>
                  </a:lnTo>
                  <a:lnTo>
                    <a:pt x="1690" y="25"/>
                  </a:lnTo>
                  <a:lnTo>
                    <a:pt x="1832" y="25"/>
                  </a:lnTo>
                  <a:lnTo>
                    <a:pt x="1832" y="713"/>
                  </a:lnTo>
                  <a:lnTo>
                    <a:pt x="2247" y="25"/>
                  </a:lnTo>
                  <a:lnTo>
                    <a:pt x="2497" y="25"/>
                  </a:lnTo>
                  <a:lnTo>
                    <a:pt x="2497" y="822"/>
                  </a:lnTo>
                  <a:lnTo>
                    <a:pt x="2759" y="473"/>
                  </a:lnTo>
                  <a:lnTo>
                    <a:pt x="2759" y="62"/>
                  </a:lnTo>
                  <a:lnTo>
                    <a:pt x="2779" y="44"/>
                  </a:lnTo>
                  <a:lnTo>
                    <a:pt x="2806" y="27"/>
                  </a:lnTo>
                  <a:lnTo>
                    <a:pt x="2837" y="13"/>
                  </a:lnTo>
                  <a:lnTo>
                    <a:pt x="2872" y="4"/>
                  </a:lnTo>
                  <a:lnTo>
                    <a:pt x="291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 dirty="0"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ZA" noProof="0" dirty="0" smtClean="0"/>
              <a:t>Click to edit Master title style</a:t>
            </a:r>
            <a:endParaRPr lang="en-ZA" noProof="0" dirty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533400" y="1752600"/>
            <a:ext cx="8077200" cy="4419600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ZA" noProof="0" dirty="0" smtClean="0"/>
              <a:t>Click to edit Master text styles</a:t>
            </a:r>
          </a:p>
          <a:p>
            <a:pPr lvl="1"/>
            <a:r>
              <a:rPr lang="en-ZA" noProof="0" dirty="0" smtClean="0"/>
              <a:t>Second level</a:t>
            </a:r>
          </a:p>
          <a:p>
            <a:pPr lvl="2"/>
            <a:r>
              <a:rPr lang="en-ZA" noProof="0" dirty="0" smtClean="0"/>
              <a:t>Third level</a:t>
            </a:r>
          </a:p>
          <a:p>
            <a:pPr lvl="3"/>
            <a:r>
              <a:rPr lang="en-ZA" noProof="0" dirty="0" smtClean="0"/>
              <a:t>Fourth level</a:t>
            </a:r>
          </a:p>
          <a:p>
            <a:pPr lvl="4"/>
            <a:r>
              <a:rPr lang="en-ZA" noProof="0" dirty="0" smtClean="0"/>
              <a:t>Fifth level</a:t>
            </a:r>
            <a:endParaRPr lang="en-ZA" noProof="0" dirty="0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324600"/>
            <a:ext cx="52578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Workshop on lessons learnt in the preparation of FY14/15 financial statements</a:t>
            </a:r>
            <a:endParaRPr lang="en-ZA" dirty="0"/>
          </a:p>
        </p:txBody>
      </p:sp>
      <p:sp>
        <p:nvSpPr>
          <p:cNvPr id="32" name="PwCFirm"/>
          <p:cNvSpPr txBox="1"/>
          <p:nvPr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ZA" sz="1000" noProof="0" dirty="0" smtClean="0">
                <a:latin typeface="Arial" pitchFamily="34" charset="0"/>
                <a:cs typeface="Arial" pitchFamily="34" charset="0"/>
              </a:rPr>
              <a:t>PwC</a:t>
            </a:r>
            <a:endParaRPr lang="en-ZA" sz="1000" noProof="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" name="Shape 14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77000"/>
            <a:ext cx="1527048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EBD5762-3BDC-484D-9503-7EA6D5A9A8CE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7086600" y="6324600"/>
            <a:ext cx="1524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7 December 2015</a:t>
            </a:r>
            <a:endParaRPr lang="en-ZA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Slide: Colo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Rectangle 649"/>
          <p:cNvSpPr>
            <a:spLocks noChangeArrowheads="1"/>
          </p:cNvSpPr>
          <p:nvPr/>
        </p:nvSpPr>
        <p:spPr bwMode="gray">
          <a:xfrm>
            <a:off x="7391400" y="685801"/>
            <a:ext cx="1752600" cy="548639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 noProof="0" dirty="0"/>
          </a:p>
        </p:txBody>
      </p:sp>
      <p:sp>
        <p:nvSpPr>
          <p:cNvPr id="81" name="Rectangle 648"/>
          <p:cNvSpPr>
            <a:spLocks noChangeArrowheads="1"/>
          </p:cNvSpPr>
          <p:nvPr/>
        </p:nvSpPr>
        <p:spPr bwMode="gray">
          <a:xfrm>
            <a:off x="1752600" y="0"/>
            <a:ext cx="5638800" cy="685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 noProof="0" dirty="0"/>
          </a:p>
        </p:txBody>
      </p:sp>
      <p:sp>
        <p:nvSpPr>
          <p:cNvPr id="83" name="Rectangle 650"/>
          <p:cNvSpPr>
            <a:spLocks noChangeArrowheads="1"/>
          </p:cNvSpPr>
          <p:nvPr/>
        </p:nvSpPr>
        <p:spPr bwMode="gray">
          <a:xfrm>
            <a:off x="1752600" y="685800"/>
            <a:ext cx="5638800" cy="5486400"/>
          </a:xfrm>
          <a:prstGeom prst="rect">
            <a:avLst/>
          </a:prstGeom>
          <a:solidFill>
            <a:schemeClr val="tx2"/>
          </a:solidFill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 noProof="0" dirty="0"/>
          </a:p>
        </p:txBody>
      </p:sp>
      <p:sp>
        <p:nvSpPr>
          <p:cNvPr id="50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1895475" y="838200"/>
            <a:ext cx="5343525" cy="9144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00" b="1" i="1" baseline="0">
                <a:solidFill>
                  <a:schemeClr val="bg1"/>
                </a:solidFill>
              </a:defRPr>
            </a:lvl1pPr>
          </a:lstStyle>
          <a:p>
            <a:r>
              <a:rPr lang="en-ZA" noProof="0" dirty="0" smtClean="0"/>
              <a:t>Click to add the presentation’s main title</a:t>
            </a:r>
            <a:endParaRPr lang="en-ZA" noProof="0" dirty="0"/>
          </a:p>
        </p:txBody>
      </p:sp>
      <p:sp>
        <p:nvSpPr>
          <p:cNvPr id="51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895475" y="1828799"/>
            <a:ext cx="5343525" cy="914401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3200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ZA" noProof="0" dirty="0" smtClean="0"/>
              <a:t>Subtitle and date (move higher if title is only one line)</a:t>
            </a:r>
          </a:p>
        </p:txBody>
      </p:sp>
      <p:sp>
        <p:nvSpPr>
          <p:cNvPr id="52" name="Text Placeholder 31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1895475" y="374904"/>
            <a:ext cx="4105656" cy="146304"/>
          </a:xfrm>
        </p:spPr>
        <p:txBody>
          <a:bodyPr/>
          <a:lstStyle>
            <a:lvl1pPr>
              <a:defRPr sz="1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ZA" noProof="0" dirty="0" smtClean="0"/>
              <a:t>www.pwc.com</a:t>
            </a:r>
            <a:endParaRPr lang="en-ZA" noProof="0" dirty="0"/>
          </a:p>
        </p:txBody>
      </p:sp>
      <p:grpSp>
        <p:nvGrpSpPr>
          <p:cNvPr id="11" name="Group 32"/>
          <p:cNvGrpSpPr/>
          <p:nvPr userDrawn="1"/>
        </p:nvGrpSpPr>
        <p:grpSpPr>
          <a:xfrm>
            <a:off x="968592" y="6170991"/>
            <a:ext cx="914400" cy="533479"/>
            <a:chOff x="518032" y="978681"/>
            <a:chExt cx="4572000" cy="2667393"/>
          </a:xfrm>
        </p:grpSpPr>
        <p:sp>
          <p:nvSpPr>
            <p:cNvPr id="12" name="Rectangle 37"/>
            <p:cNvSpPr>
              <a:spLocks noChangeArrowheads="1"/>
            </p:cNvSpPr>
            <p:nvPr userDrawn="1"/>
          </p:nvSpPr>
          <p:spPr bwMode="black">
            <a:xfrm>
              <a:off x="3295650" y="978681"/>
              <a:ext cx="1143000" cy="263229"/>
            </a:xfrm>
            <a:prstGeom prst="rect">
              <a:avLst/>
            </a:prstGeom>
            <a:solidFill>
              <a:schemeClr val="tx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 dirty="0"/>
            </a:p>
          </p:txBody>
        </p:sp>
        <p:sp>
          <p:nvSpPr>
            <p:cNvPr id="13" name="Freeform 7"/>
            <p:cNvSpPr>
              <a:spLocks noEditPoints="1"/>
            </p:cNvSpPr>
            <p:nvPr userDrawn="1"/>
          </p:nvSpPr>
          <p:spPr bwMode="black">
            <a:xfrm>
              <a:off x="518032" y="1922794"/>
              <a:ext cx="4572000" cy="1723280"/>
            </a:xfrm>
            <a:custGeom>
              <a:avLst/>
              <a:gdLst/>
              <a:ahLst/>
              <a:cxnLst>
                <a:cxn ang="0">
                  <a:pos x="581" y="233"/>
                </a:cxn>
                <a:cxn ang="0">
                  <a:pos x="538" y="949"/>
                </a:cxn>
                <a:cxn ang="0">
                  <a:pos x="630" y="946"/>
                </a:cxn>
                <a:cxn ang="0">
                  <a:pos x="793" y="880"/>
                </a:cxn>
                <a:cxn ang="0">
                  <a:pos x="886" y="728"/>
                </a:cxn>
                <a:cxn ang="0">
                  <a:pos x="905" y="505"/>
                </a:cxn>
                <a:cxn ang="0">
                  <a:pos x="850" y="329"/>
                </a:cxn>
                <a:cxn ang="0">
                  <a:pos x="727" y="241"/>
                </a:cxn>
                <a:cxn ang="0">
                  <a:pos x="521" y="3"/>
                </a:cxn>
                <a:cxn ang="0">
                  <a:pos x="643" y="74"/>
                </a:cxn>
                <a:cxn ang="0">
                  <a:pos x="761" y="24"/>
                </a:cxn>
                <a:cxn ang="0">
                  <a:pos x="855" y="9"/>
                </a:cxn>
                <a:cxn ang="0">
                  <a:pos x="1026" y="40"/>
                </a:cxn>
                <a:cxn ang="0">
                  <a:pos x="1180" y="172"/>
                </a:cxn>
                <a:cxn ang="0">
                  <a:pos x="1265" y="383"/>
                </a:cxn>
                <a:cxn ang="0">
                  <a:pos x="1265" y="641"/>
                </a:cxn>
                <a:cxn ang="0">
                  <a:pos x="1175" y="857"/>
                </a:cxn>
                <a:cxn ang="0">
                  <a:pos x="1005" y="1006"/>
                </a:cxn>
                <a:cxn ang="0">
                  <a:pos x="766" y="1074"/>
                </a:cxn>
                <a:cxn ang="0">
                  <a:pos x="601" y="1074"/>
                </a:cxn>
                <a:cxn ang="0">
                  <a:pos x="692" y="1447"/>
                </a:cxn>
                <a:cxn ang="0">
                  <a:pos x="171" y="1408"/>
                </a:cxn>
                <a:cxn ang="0">
                  <a:pos x="413" y="3"/>
                </a:cxn>
                <a:cxn ang="0">
                  <a:pos x="3876" y="20"/>
                </a:cxn>
                <a:cxn ang="0">
                  <a:pos x="4036" y="100"/>
                </a:cxn>
                <a:cxn ang="0">
                  <a:pos x="4113" y="232"/>
                </a:cxn>
                <a:cxn ang="0">
                  <a:pos x="4091" y="362"/>
                </a:cxn>
                <a:cxn ang="0">
                  <a:pos x="3995" y="436"/>
                </a:cxn>
                <a:cxn ang="0">
                  <a:pos x="3859" y="438"/>
                </a:cxn>
                <a:cxn ang="0">
                  <a:pos x="3757" y="114"/>
                </a:cxn>
                <a:cxn ang="0">
                  <a:pos x="3597" y="187"/>
                </a:cxn>
                <a:cxn ang="0">
                  <a:pos x="3508" y="339"/>
                </a:cxn>
                <a:cxn ang="0">
                  <a:pos x="3489" y="565"/>
                </a:cxn>
                <a:cxn ang="0">
                  <a:pos x="3547" y="753"/>
                </a:cxn>
                <a:cxn ang="0">
                  <a:pos x="3668" y="869"/>
                </a:cxn>
                <a:cxn ang="0">
                  <a:pos x="3821" y="896"/>
                </a:cxn>
                <a:cxn ang="0">
                  <a:pos x="3931" y="872"/>
                </a:cxn>
                <a:cxn ang="0">
                  <a:pos x="4079" y="810"/>
                </a:cxn>
                <a:cxn ang="0">
                  <a:pos x="4016" y="1024"/>
                </a:cxn>
                <a:cxn ang="0">
                  <a:pos x="3830" y="1080"/>
                </a:cxn>
                <a:cxn ang="0">
                  <a:pos x="3651" y="1095"/>
                </a:cxn>
                <a:cxn ang="0">
                  <a:pos x="3426" y="1060"/>
                </a:cxn>
                <a:cxn ang="0">
                  <a:pos x="3255" y="947"/>
                </a:cxn>
                <a:cxn ang="0">
                  <a:pos x="3140" y="772"/>
                </a:cxn>
                <a:cxn ang="0">
                  <a:pos x="3101" y="561"/>
                </a:cxn>
                <a:cxn ang="0">
                  <a:pos x="3153" y="318"/>
                </a:cxn>
                <a:cxn ang="0">
                  <a:pos x="3293" y="135"/>
                </a:cxn>
                <a:cxn ang="0">
                  <a:pos x="3508" y="27"/>
                </a:cxn>
                <a:cxn ang="0">
                  <a:pos x="2910" y="0"/>
                </a:cxn>
                <a:cxn ang="0">
                  <a:pos x="3040" y="52"/>
                </a:cxn>
                <a:cxn ang="0">
                  <a:pos x="3093" y="178"/>
                </a:cxn>
                <a:cxn ang="0">
                  <a:pos x="3071" y="277"/>
                </a:cxn>
                <a:cxn ang="0">
                  <a:pos x="3004" y="393"/>
                </a:cxn>
                <a:cxn ang="0">
                  <a:pos x="2876" y="561"/>
                </a:cxn>
                <a:cxn ang="0">
                  <a:pos x="1784" y="1078"/>
                </a:cxn>
                <a:cxn ang="0">
                  <a:pos x="1313" y="118"/>
                </a:cxn>
                <a:cxn ang="0">
                  <a:pos x="2247" y="25"/>
                </a:cxn>
                <a:cxn ang="0">
                  <a:pos x="2759" y="62"/>
                </a:cxn>
                <a:cxn ang="0">
                  <a:pos x="2872" y="4"/>
                </a:cxn>
              </a:cxnLst>
              <a:rect l="0" t="0" r="r" b="b"/>
              <a:pathLst>
                <a:path w="4127" h="1544">
                  <a:moveTo>
                    <a:pt x="640" y="229"/>
                  </a:moveTo>
                  <a:lnTo>
                    <a:pt x="622" y="229"/>
                  </a:lnTo>
                  <a:lnTo>
                    <a:pt x="603" y="230"/>
                  </a:lnTo>
                  <a:lnTo>
                    <a:pt x="581" y="233"/>
                  </a:lnTo>
                  <a:lnTo>
                    <a:pt x="553" y="235"/>
                  </a:lnTo>
                  <a:lnTo>
                    <a:pt x="521" y="241"/>
                  </a:lnTo>
                  <a:lnTo>
                    <a:pt x="521" y="947"/>
                  </a:lnTo>
                  <a:lnTo>
                    <a:pt x="538" y="949"/>
                  </a:lnTo>
                  <a:lnTo>
                    <a:pt x="553" y="949"/>
                  </a:lnTo>
                  <a:lnTo>
                    <a:pt x="566" y="949"/>
                  </a:lnTo>
                  <a:lnTo>
                    <a:pt x="578" y="949"/>
                  </a:lnTo>
                  <a:lnTo>
                    <a:pt x="630" y="946"/>
                  </a:lnTo>
                  <a:lnTo>
                    <a:pt x="677" y="937"/>
                  </a:lnTo>
                  <a:lnTo>
                    <a:pt x="720" y="924"/>
                  </a:lnTo>
                  <a:lnTo>
                    <a:pt x="758" y="905"/>
                  </a:lnTo>
                  <a:lnTo>
                    <a:pt x="793" y="880"/>
                  </a:lnTo>
                  <a:lnTo>
                    <a:pt x="824" y="850"/>
                  </a:lnTo>
                  <a:lnTo>
                    <a:pt x="849" y="815"/>
                  </a:lnTo>
                  <a:lnTo>
                    <a:pt x="870" y="775"/>
                  </a:lnTo>
                  <a:lnTo>
                    <a:pt x="886" y="728"/>
                  </a:lnTo>
                  <a:lnTo>
                    <a:pt x="897" y="678"/>
                  </a:lnTo>
                  <a:lnTo>
                    <a:pt x="905" y="622"/>
                  </a:lnTo>
                  <a:lnTo>
                    <a:pt x="907" y="561"/>
                  </a:lnTo>
                  <a:lnTo>
                    <a:pt x="905" y="505"/>
                  </a:lnTo>
                  <a:lnTo>
                    <a:pt x="897" y="452"/>
                  </a:lnTo>
                  <a:lnTo>
                    <a:pt x="886" y="407"/>
                  </a:lnTo>
                  <a:lnTo>
                    <a:pt x="870" y="366"/>
                  </a:lnTo>
                  <a:lnTo>
                    <a:pt x="850" y="329"/>
                  </a:lnTo>
                  <a:lnTo>
                    <a:pt x="826" y="299"/>
                  </a:lnTo>
                  <a:lnTo>
                    <a:pt x="797" y="274"/>
                  </a:lnTo>
                  <a:lnTo>
                    <a:pt x="763" y="254"/>
                  </a:lnTo>
                  <a:lnTo>
                    <a:pt x="727" y="241"/>
                  </a:lnTo>
                  <a:lnTo>
                    <a:pt x="686" y="232"/>
                  </a:lnTo>
                  <a:lnTo>
                    <a:pt x="640" y="229"/>
                  </a:lnTo>
                  <a:close/>
                  <a:moveTo>
                    <a:pt x="413" y="3"/>
                  </a:moveTo>
                  <a:lnTo>
                    <a:pt x="521" y="3"/>
                  </a:lnTo>
                  <a:lnTo>
                    <a:pt x="521" y="143"/>
                  </a:lnTo>
                  <a:lnTo>
                    <a:pt x="566" y="117"/>
                  </a:lnTo>
                  <a:lnTo>
                    <a:pt x="607" y="93"/>
                  </a:lnTo>
                  <a:lnTo>
                    <a:pt x="643" y="74"/>
                  </a:lnTo>
                  <a:lnTo>
                    <a:pt x="677" y="57"/>
                  </a:lnTo>
                  <a:lnTo>
                    <a:pt x="707" y="44"/>
                  </a:lnTo>
                  <a:lnTo>
                    <a:pt x="735" y="33"/>
                  </a:lnTo>
                  <a:lnTo>
                    <a:pt x="761" y="24"/>
                  </a:lnTo>
                  <a:lnTo>
                    <a:pt x="785" y="18"/>
                  </a:lnTo>
                  <a:lnTo>
                    <a:pt x="809" y="13"/>
                  </a:lnTo>
                  <a:lnTo>
                    <a:pt x="831" y="10"/>
                  </a:lnTo>
                  <a:lnTo>
                    <a:pt x="855" y="9"/>
                  </a:lnTo>
                  <a:lnTo>
                    <a:pt x="879" y="8"/>
                  </a:lnTo>
                  <a:lnTo>
                    <a:pt x="931" y="12"/>
                  </a:lnTo>
                  <a:lnTo>
                    <a:pt x="980" y="23"/>
                  </a:lnTo>
                  <a:lnTo>
                    <a:pt x="1026" y="40"/>
                  </a:lnTo>
                  <a:lnTo>
                    <a:pt x="1070" y="64"/>
                  </a:lnTo>
                  <a:lnTo>
                    <a:pt x="1110" y="94"/>
                  </a:lnTo>
                  <a:lnTo>
                    <a:pt x="1148" y="130"/>
                  </a:lnTo>
                  <a:lnTo>
                    <a:pt x="1180" y="172"/>
                  </a:lnTo>
                  <a:lnTo>
                    <a:pt x="1209" y="218"/>
                  </a:lnTo>
                  <a:lnTo>
                    <a:pt x="1233" y="268"/>
                  </a:lnTo>
                  <a:lnTo>
                    <a:pt x="1252" y="324"/>
                  </a:lnTo>
                  <a:lnTo>
                    <a:pt x="1265" y="383"/>
                  </a:lnTo>
                  <a:lnTo>
                    <a:pt x="1274" y="446"/>
                  </a:lnTo>
                  <a:lnTo>
                    <a:pt x="1278" y="512"/>
                  </a:lnTo>
                  <a:lnTo>
                    <a:pt x="1274" y="578"/>
                  </a:lnTo>
                  <a:lnTo>
                    <a:pt x="1265" y="641"/>
                  </a:lnTo>
                  <a:lnTo>
                    <a:pt x="1252" y="701"/>
                  </a:lnTo>
                  <a:lnTo>
                    <a:pt x="1232" y="756"/>
                  </a:lnTo>
                  <a:lnTo>
                    <a:pt x="1205" y="809"/>
                  </a:lnTo>
                  <a:lnTo>
                    <a:pt x="1175" y="857"/>
                  </a:lnTo>
                  <a:lnTo>
                    <a:pt x="1140" y="901"/>
                  </a:lnTo>
                  <a:lnTo>
                    <a:pt x="1099" y="941"/>
                  </a:lnTo>
                  <a:lnTo>
                    <a:pt x="1054" y="976"/>
                  </a:lnTo>
                  <a:lnTo>
                    <a:pt x="1005" y="1006"/>
                  </a:lnTo>
                  <a:lnTo>
                    <a:pt x="951" y="1031"/>
                  </a:lnTo>
                  <a:lnTo>
                    <a:pt x="894" y="1051"/>
                  </a:lnTo>
                  <a:lnTo>
                    <a:pt x="831" y="1065"/>
                  </a:lnTo>
                  <a:lnTo>
                    <a:pt x="766" y="1074"/>
                  </a:lnTo>
                  <a:lnTo>
                    <a:pt x="696" y="1078"/>
                  </a:lnTo>
                  <a:lnTo>
                    <a:pt x="670" y="1078"/>
                  </a:lnTo>
                  <a:lnTo>
                    <a:pt x="637" y="1076"/>
                  </a:lnTo>
                  <a:lnTo>
                    <a:pt x="601" y="1074"/>
                  </a:lnTo>
                  <a:lnTo>
                    <a:pt x="561" y="1071"/>
                  </a:lnTo>
                  <a:lnTo>
                    <a:pt x="521" y="1068"/>
                  </a:lnTo>
                  <a:lnTo>
                    <a:pt x="521" y="1408"/>
                  </a:lnTo>
                  <a:lnTo>
                    <a:pt x="692" y="1447"/>
                  </a:lnTo>
                  <a:lnTo>
                    <a:pt x="692" y="1544"/>
                  </a:lnTo>
                  <a:lnTo>
                    <a:pt x="18" y="1544"/>
                  </a:lnTo>
                  <a:lnTo>
                    <a:pt x="18" y="1447"/>
                  </a:lnTo>
                  <a:lnTo>
                    <a:pt x="171" y="1408"/>
                  </a:lnTo>
                  <a:lnTo>
                    <a:pt x="171" y="229"/>
                  </a:lnTo>
                  <a:lnTo>
                    <a:pt x="0" y="229"/>
                  </a:lnTo>
                  <a:lnTo>
                    <a:pt x="0" y="128"/>
                  </a:lnTo>
                  <a:lnTo>
                    <a:pt x="413" y="3"/>
                  </a:lnTo>
                  <a:close/>
                  <a:moveTo>
                    <a:pt x="3711" y="0"/>
                  </a:moveTo>
                  <a:lnTo>
                    <a:pt x="3770" y="3"/>
                  </a:lnTo>
                  <a:lnTo>
                    <a:pt x="3825" y="9"/>
                  </a:lnTo>
                  <a:lnTo>
                    <a:pt x="3876" y="20"/>
                  </a:lnTo>
                  <a:lnTo>
                    <a:pt x="3923" y="34"/>
                  </a:lnTo>
                  <a:lnTo>
                    <a:pt x="3965" y="53"/>
                  </a:lnTo>
                  <a:lnTo>
                    <a:pt x="4004" y="75"/>
                  </a:lnTo>
                  <a:lnTo>
                    <a:pt x="4036" y="100"/>
                  </a:lnTo>
                  <a:lnTo>
                    <a:pt x="4064" y="129"/>
                  </a:lnTo>
                  <a:lnTo>
                    <a:pt x="4086" y="160"/>
                  </a:lnTo>
                  <a:lnTo>
                    <a:pt x="4103" y="194"/>
                  </a:lnTo>
                  <a:lnTo>
                    <a:pt x="4113" y="232"/>
                  </a:lnTo>
                  <a:lnTo>
                    <a:pt x="4117" y="271"/>
                  </a:lnTo>
                  <a:lnTo>
                    <a:pt x="4114" y="304"/>
                  </a:lnTo>
                  <a:lnTo>
                    <a:pt x="4105" y="334"/>
                  </a:lnTo>
                  <a:lnTo>
                    <a:pt x="4091" y="362"/>
                  </a:lnTo>
                  <a:lnTo>
                    <a:pt x="4074" y="387"/>
                  </a:lnTo>
                  <a:lnTo>
                    <a:pt x="4051" y="407"/>
                  </a:lnTo>
                  <a:lnTo>
                    <a:pt x="4025" y="423"/>
                  </a:lnTo>
                  <a:lnTo>
                    <a:pt x="3995" y="436"/>
                  </a:lnTo>
                  <a:lnTo>
                    <a:pt x="3961" y="443"/>
                  </a:lnTo>
                  <a:lnTo>
                    <a:pt x="3925" y="446"/>
                  </a:lnTo>
                  <a:lnTo>
                    <a:pt x="3891" y="444"/>
                  </a:lnTo>
                  <a:lnTo>
                    <a:pt x="3859" y="438"/>
                  </a:lnTo>
                  <a:lnTo>
                    <a:pt x="3826" y="428"/>
                  </a:lnTo>
                  <a:lnTo>
                    <a:pt x="3792" y="413"/>
                  </a:lnTo>
                  <a:lnTo>
                    <a:pt x="3757" y="394"/>
                  </a:lnTo>
                  <a:lnTo>
                    <a:pt x="3757" y="114"/>
                  </a:lnTo>
                  <a:lnTo>
                    <a:pt x="3711" y="125"/>
                  </a:lnTo>
                  <a:lnTo>
                    <a:pt x="3668" y="140"/>
                  </a:lnTo>
                  <a:lnTo>
                    <a:pt x="3631" y="162"/>
                  </a:lnTo>
                  <a:lnTo>
                    <a:pt x="3597" y="187"/>
                  </a:lnTo>
                  <a:lnTo>
                    <a:pt x="3568" y="218"/>
                  </a:lnTo>
                  <a:lnTo>
                    <a:pt x="3543" y="253"/>
                  </a:lnTo>
                  <a:lnTo>
                    <a:pt x="3523" y="294"/>
                  </a:lnTo>
                  <a:lnTo>
                    <a:pt x="3508" y="339"/>
                  </a:lnTo>
                  <a:lnTo>
                    <a:pt x="3497" y="391"/>
                  </a:lnTo>
                  <a:lnTo>
                    <a:pt x="3489" y="447"/>
                  </a:lnTo>
                  <a:lnTo>
                    <a:pt x="3487" y="507"/>
                  </a:lnTo>
                  <a:lnTo>
                    <a:pt x="3489" y="565"/>
                  </a:lnTo>
                  <a:lnTo>
                    <a:pt x="3497" y="617"/>
                  </a:lnTo>
                  <a:lnTo>
                    <a:pt x="3509" y="667"/>
                  </a:lnTo>
                  <a:lnTo>
                    <a:pt x="3526" y="712"/>
                  </a:lnTo>
                  <a:lnTo>
                    <a:pt x="3547" y="753"/>
                  </a:lnTo>
                  <a:lnTo>
                    <a:pt x="3571" y="790"/>
                  </a:lnTo>
                  <a:lnTo>
                    <a:pt x="3600" y="821"/>
                  </a:lnTo>
                  <a:lnTo>
                    <a:pt x="3632" y="847"/>
                  </a:lnTo>
                  <a:lnTo>
                    <a:pt x="3668" y="869"/>
                  </a:lnTo>
                  <a:lnTo>
                    <a:pt x="3707" y="885"/>
                  </a:lnTo>
                  <a:lnTo>
                    <a:pt x="3750" y="894"/>
                  </a:lnTo>
                  <a:lnTo>
                    <a:pt x="3795" y="897"/>
                  </a:lnTo>
                  <a:lnTo>
                    <a:pt x="3821" y="896"/>
                  </a:lnTo>
                  <a:lnTo>
                    <a:pt x="3847" y="894"/>
                  </a:lnTo>
                  <a:lnTo>
                    <a:pt x="3874" y="889"/>
                  </a:lnTo>
                  <a:lnTo>
                    <a:pt x="3901" y="881"/>
                  </a:lnTo>
                  <a:lnTo>
                    <a:pt x="3931" y="872"/>
                  </a:lnTo>
                  <a:lnTo>
                    <a:pt x="3964" y="861"/>
                  </a:lnTo>
                  <a:lnTo>
                    <a:pt x="3999" y="846"/>
                  </a:lnTo>
                  <a:lnTo>
                    <a:pt x="4036" y="830"/>
                  </a:lnTo>
                  <a:lnTo>
                    <a:pt x="4079" y="810"/>
                  </a:lnTo>
                  <a:lnTo>
                    <a:pt x="4127" y="787"/>
                  </a:lnTo>
                  <a:lnTo>
                    <a:pt x="4127" y="976"/>
                  </a:lnTo>
                  <a:lnTo>
                    <a:pt x="4069" y="1001"/>
                  </a:lnTo>
                  <a:lnTo>
                    <a:pt x="4016" y="1024"/>
                  </a:lnTo>
                  <a:lnTo>
                    <a:pt x="3966" y="1041"/>
                  </a:lnTo>
                  <a:lnTo>
                    <a:pt x="3919" y="1058"/>
                  </a:lnTo>
                  <a:lnTo>
                    <a:pt x="3874" y="1070"/>
                  </a:lnTo>
                  <a:lnTo>
                    <a:pt x="3830" y="1080"/>
                  </a:lnTo>
                  <a:lnTo>
                    <a:pt x="3786" y="1086"/>
                  </a:lnTo>
                  <a:lnTo>
                    <a:pt x="3742" y="1091"/>
                  </a:lnTo>
                  <a:lnTo>
                    <a:pt x="3697" y="1094"/>
                  </a:lnTo>
                  <a:lnTo>
                    <a:pt x="3651" y="1095"/>
                  </a:lnTo>
                  <a:lnTo>
                    <a:pt x="3588" y="1093"/>
                  </a:lnTo>
                  <a:lnTo>
                    <a:pt x="3530" y="1086"/>
                  </a:lnTo>
                  <a:lnTo>
                    <a:pt x="3476" y="1075"/>
                  </a:lnTo>
                  <a:lnTo>
                    <a:pt x="3426" y="1060"/>
                  </a:lnTo>
                  <a:lnTo>
                    <a:pt x="3378" y="1039"/>
                  </a:lnTo>
                  <a:lnTo>
                    <a:pt x="3334" y="1014"/>
                  </a:lnTo>
                  <a:lnTo>
                    <a:pt x="3294" y="984"/>
                  </a:lnTo>
                  <a:lnTo>
                    <a:pt x="3255" y="947"/>
                  </a:lnTo>
                  <a:lnTo>
                    <a:pt x="3219" y="907"/>
                  </a:lnTo>
                  <a:lnTo>
                    <a:pt x="3188" y="865"/>
                  </a:lnTo>
                  <a:lnTo>
                    <a:pt x="3162" y="820"/>
                  </a:lnTo>
                  <a:lnTo>
                    <a:pt x="3140" y="772"/>
                  </a:lnTo>
                  <a:lnTo>
                    <a:pt x="3124" y="722"/>
                  </a:lnTo>
                  <a:lnTo>
                    <a:pt x="3111" y="670"/>
                  </a:lnTo>
                  <a:lnTo>
                    <a:pt x="3104" y="616"/>
                  </a:lnTo>
                  <a:lnTo>
                    <a:pt x="3101" y="561"/>
                  </a:lnTo>
                  <a:lnTo>
                    <a:pt x="3105" y="494"/>
                  </a:lnTo>
                  <a:lnTo>
                    <a:pt x="3115" y="433"/>
                  </a:lnTo>
                  <a:lnTo>
                    <a:pt x="3130" y="373"/>
                  </a:lnTo>
                  <a:lnTo>
                    <a:pt x="3153" y="318"/>
                  </a:lnTo>
                  <a:lnTo>
                    <a:pt x="3179" y="267"/>
                  </a:lnTo>
                  <a:lnTo>
                    <a:pt x="3213" y="219"/>
                  </a:lnTo>
                  <a:lnTo>
                    <a:pt x="3250" y="175"/>
                  </a:lnTo>
                  <a:lnTo>
                    <a:pt x="3293" y="135"/>
                  </a:lnTo>
                  <a:lnTo>
                    <a:pt x="3341" y="102"/>
                  </a:lnTo>
                  <a:lnTo>
                    <a:pt x="3392" y="72"/>
                  </a:lnTo>
                  <a:lnTo>
                    <a:pt x="3448" y="47"/>
                  </a:lnTo>
                  <a:lnTo>
                    <a:pt x="3508" y="27"/>
                  </a:lnTo>
                  <a:lnTo>
                    <a:pt x="3573" y="12"/>
                  </a:lnTo>
                  <a:lnTo>
                    <a:pt x="3640" y="3"/>
                  </a:lnTo>
                  <a:lnTo>
                    <a:pt x="3711" y="0"/>
                  </a:lnTo>
                  <a:close/>
                  <a:moveTo>
                    <a:pt x="2910" y="0"/>
                  </a:moveTo>
                  <a:lnTo>
                    <a:pt x="2948" y="4"/>
                  </a:lnTo>
                  <a:lnTo>
                    <a:pt x="2983" y="14"/>
                  </a:lnTo>
                  <a:lnTo>
                    <a:pt x="3014" y="30"/>
                  </a:lnTo>
                  <a:lnTo>
                    <a:pt x="3040" y="52"/>
                  </a:lnTo>
                  <a:lnTo>
                    <a:pt x="3063" y="78"/>
                  </a:lnTo>
                  <a:lnTo>
                    <a:pt x="3079" y="109"/>
                  </a:lnTo>
                  <a:lnTo>
                    <a:pt x="3089" y="142"/>
                  </a:lnTo>
                  <a:lnTo>
                    <a:pt x="3093" y="178"/>
                  </a:lnTo>
                  <a:lnTo>
                    <a:pt x="3091" y="203"/>
                  </a:lnTo>
                  <a:lnTo>
                    <a:pt x="3088" y="227"/>
                  </a:lnTo>
                  <a:lnTo>
                    <a:pt x="3081" y="252"/>
                  </a:lnTo>
                  <a:lnTo>
                    <a:pt x="3071" y="277"/>
                  </a:lnTo>
                  <a:lnTo>
                    <a:pt x="3060" y="303"/>
                  </a:lnTo>
                  <a:lnTo>
                    <a:pt x="3044" y="331"/>
                  </a:lnTo>
                  <a:lnTo>
                    <a:pt x="3025" y="361"/>
                  </a:lnTo>
                  <a:lnTo>
                    <a:pt x="3004" y="393"/>
                  </a:lnTo>
                  <a:lnTo>
                    <a:pt x="2978" y="429"/>
                  </a:lnTo>
                  <a:lnTo>
                    <a:pt x="2948" y="468"/>
                  </a:lnTo>
                  <a:lnTo>
                    <a:pt x="2914" y="512"/>
                  </a:lnTo>
                  <a:lnTo>
                    <a:pt x="2876" y="561"/>
                  </a:lnTo>
                  <a:lnTo>
                    <a:pt x="2472" y="1078"/>
                  </a:lnTo>
                  <a:lnTo>
                    <a:pt x="2182" y="1078"/>
                  </a:lnTo>
                  <a:lnTo>
                    <a:pt x="2182" y="424"/>
                  </a:lnTo>
                  <a:lnTo>
                    <a:pt x="1784" y="1078"/>
                  </a:lnTo>
                  <a:lnTo>
                    <a:pt x="1518" y="1078"/>
                  </a:lnTo>
                  <a:lnTo>
                    <a:pt x="1518" y="234"/>
                  </a:lnTo>
                  <a:lnTo>
                    <a:pt x="1313" y="214"/>
                  </a:lnTo>
                  <a:lnTo>
                    <a:pt x="1313" y="118"/>
                  </a:lnTo>
                  <a:lnTo>
                    <a:pt x="1690" y="25"/>
                  </a:lnTo>
                  <a:lnTo>
                    <a:pt x="1832" y="25"/>
                  </a:lnTo>
                  <a:lnTo>
                    <a:pt x="1832" y="713"/>
                  </a:lnTo>
                  <a:lnTo>
                    <a:pt x="2247" y="25"/>
                  </a:lnTo>
                  <a:lnTo>
                    <a:pt x="2497" y="25"/>
                  </a:lnTo>
                  <a:lnTo>
                    <a:pt x="2497" y="822"/>
                  </a:lnTo>
                  <a:lnTo>
                    <a:pt x="2759" y="473"/>
                  </a:lnTo>
                  <a:lnTo>
                    <a:pt x="2759" y="62"/>
                  </a:lnTo>
                  <a:lnTo>
                    <a:pt x="2779" y="44"/>
                  </a:lnTo>
                  <a:lnTo>
                    <a:pt x="2806" y="27"/>
                  </a:lnTo>
                  <a:lnTo>
                    <a:pt x="2837" y="13"/>
                  </a:lnTo>
                  <a:lnTo>
                    <a:pt x="2872" y="4"/>
                  </a:lnTo>
                  <a:lnTo>
                    <a:pt x="291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 dirty="0"/>
            </a:p>
          </p:txBody>
        </p:sp>
      </p:grp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ZA" noProof="0" dirty="0" smtClean="0"/>
              <a:t>Click to edit Master title style</a:t>
            </a:r>
            <a:endParaRPr lang="en-ZA" noProof="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533400" y="5867400"/>
            <a:ext cx="4800600" cy="762000"/>
          </a:xfrm>
        </p:spPr>
        <p:txBody>
          <a:bodyPr anchor="b"/>
          <a:lstStyle>
            <a:lvl1pPr>
              <a:defRPr sz="9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ZA" noProof="0" dirty="0" smtClean="0"/>
              <a:t>Add legal and copyright disclaimers here.</a:t>
            </a:r>
            <a:endParaRPr lang="en-ZA" noProof="0" dirty="0"/>
          </a:p>
        </p:txBody>
      </p:sp>
      <p:cxnSp>
        <p:nvCxnSpPr>
          <p:cNvPr id="7" name="Shape 6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w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/>
          <a:p>
            <a:r>
              <a:rPr lang="en-ZA" noProof="0" dirty="0" smtClean="0"/>
              <a:t>Click to edit Master title style</a:t>
            </a:r>
            <a:endParaRPr lang="en-ZA" noProof="0" dirty="0"/>
          </a:p>
        </p:txBody>
      </p:sp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533400" y="1752601"/>
            <a:ext cx="3962400" cy="4419599"/>
          </a:xfrm>
        </p:spPr>
        <p:txBody>
          <a:bodyPr/>
          <a:lstStyle/>
          <a:p>
            <a:pPr lvl="0"/>
            <a:r>
              <a:rPr lang="en-ZA" noProof="0" dirty="0" smtClean="0"/>
              <a:t>Click to edit Master text styles</a:t>
            </a:r>
          </a:p>
          <a:p>
            <a:pPr lvl="1"/>
            <a:r>
              <a:rPr lang="en-ZA" noProof="0" dirty="0" smtClean="0"/>
              <a:t>Second level</a:t>
            </a:r>
          </a:p>
          <a:p>
            <a:pPr lvl="2"/>
            <a:r>
              <a:rPr lang="en-ZA" noProof="0" dirty="0" smtClean="0"/>
              <a:t>Third level</a:t>
            </a:r>
          </a:p>
          <a:p>
            <a:pPr lvl="3"/>
            <a:r>
              <a:rPr lang="en-ZA" noProof="0" dirty="0" smtClean="0"/>
              <a:t>Fourth level</a:t>
            </a:r>
          </a:p>
          <a:p>
            <a:pPr lvl="4"/>
            <a:r>
              <a:rPr lang="en-ZA" noProof="0" dirty="0" smtClean="0"/>
              <a:t>Fifth level</a:t>
            </a:r>
            <a:endParaRPr lang="en-ZA" noProof="0" dirty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4648201" y="1752600"/>
            <a:ext cx="3962399" cy="4419600"/>
          </a:xfrm>
        </p:spPr>
        <p:txBody>
          <a:bodyPr/>
          <a:lstStyle/>
          <a:p>
            <a:pPr lvl="0"/>
            <a:r>
              <a:rPr lang="en-ZA" noProof="0" dirty="0" smtClean="0"/>
              <a:t>Click to edit Master text styles</a:t>
            </a:r>
          </a:p>
          <a:p>
            <a:pPr lvl="1"/>
            <a:r>
              <a:rPr lang="en-ZA" noProof="0" dirty="0" smtClean="0"/>
              <a:t>Second level</a:t>
            </a:r>
          </a:p>
          <a:p>
            <a:pPr lvl="2"/>
            <a:r>
              <a:rPr lang="en-ZA" noProof="0" dirty="0" smtClean="0"/>
              <a:t>Third level</a:t>
            </a:r>
          </a:p>
          <a:p>
            <a:pPr lvl="3"/>
            <a:r>
              <a:rPr lang="en-ZA" noProof="0" dirty="0" smtClean="0"/>
              <a:t>Fourth level</a:t>
            </a:r>
          </a:p>
          <a:p>
            <a:pPr lvl="4"/>
            <a:r>
              <a:rPr lang="en-ZA" noProof="0" dirty="0" smtClean="0"/>
              <a:t>Fifth level</a:t>
            </a:r>
            <a:endParaRPr lang="en-ZA" noProof="0" dirty="0"/>
          </a:p>
        </p:txBody>
      </p:sp>
      <p:sp>
        <p:nvSpPr>
          <p:cNvPr id="3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324600"/>
            <a:ext cx="52578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Workshop on lessons learnt in the preparation of FY14/15 financial statements</a:t>
            </a:r>
            <a:endParaRPr lang="en-ZA" dirty="0"/>
          </a:p>
        </p:txBody>
      </p:sp>
      <p:cxnSp>
        <p:nvCxnSpPr>
          <p:cNvPr id="62" name="Shape 61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77000"/>
            <a:ext cx="1527048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EBD5762-3BDC-484D-9503-7EA6D5A9A8CE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7086600" y="6324600"/>
            <a:ext cx="1524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7 December 2015</a:t>
            </a:r>
            <a:endParaRPr lang="en-ZA" dirty="0"/>
          </a:p>
        </p:txBody>
      </p:sp>
      <p:sp>
        <p:nvSpPr>
          <p:cNvPr id="12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ZA" sz="1000" noProof="0" dirty="0" smtClean="0">
                <a:latin typeface="Arial" pitchFamily="34" charset="0"/>
                <a:cs typeface="Arial" pitchFamily="34" charset="0"/>
              </a:rPr>
              <a:t>PwC</a:t>
            </a:r>
            <a:endParaRPr lang="en-ZA" sz="1000" noProof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hr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1"/>
            <a:ext cx="8077200" cy="914400"/>
          </a:xfrm>
        </p:spPr>
        <p:txBody>
          <a:bodyPr/>
          <a:lstStyle/>
          <a:p>
            <a:r>
              <a:rPr lang="en-ZA" noProof="0" dirty="0" smtClean="0"/>
              <a:t>Click to edit Master title style</a:t>
            </a:r>
            <a:endParaRPr lang="en-ZA" noProof="0" dirty="0"/>
          </a:p>
        </p:txBody>
      </p:sp>
      <p:sp>
        <p:nvSpPr>
          <p:cNvPr id="27" name="Content Placeholder 26"/>
          <p:cNvSpPr>
            <a:spLocks noGrp="1"/>
          </p:cNvSpPr>
          <p:nvPr>
            <p:ph sz="quarter" idx="13"/>
          </p:nvPr>
        </p:nvSpPr>
        <p:spPr>
          <a:xfrm>
            <a:off x="533400" y="1752601"/>
            <a:ext cx="2590800" cy="4419599"/>
          </a:xfrm>
        </p:spPr>
        <p:txBody>
          <a:bodyPr/>
          <a:lstStyle/>
          <a:p>
            <a:pPr lvl="0"/>
            <a:r>
              <a:rPr lang="en-ZA" noProof="0" dirty="0" smtClean="0"/>
              <a:t>Click to edit Master text styles</a:t>
            </a:r>
          </a:p>
          <a:p>
            <a:pPr lvl="1"/>
            <a:r>
              <a:rPr lang="en-ZA" noProof="0" dirty="0" smtClean="0"/>
              <a:t>Second level</a:t>
            </a:r>
          </a:p>
          <a:p>
            <a:pPr lvl="2"/>
            <a:r>
              <a:rPr lang="en-ZA" noProof="0" dirty="0" smtClean="0"/>
              <a:t>Third level</a:t>
            </a:r>
          </a:p>
          <a:p>
            <a:pPr lvl="3"/>
            <a:r>
              <a:rPr lang="en-ZA" noProof="0" dirty="0" smtClean="0"/>
              <a:t>Fourth level</a:t>
            </a:r>
          </a:p>
          <a:p>
            <a:pPr lvl="4"/>
            <a:r>
              <a:rPr lang="en-ZA" noProof="0" dirty="0" smtClean="0"/>
              <a:t>Fifth level</a:t>
            </a:r>
            <a:endParaRPr lang="en-ZA" noProof="0" dirty="0"/>
          </a:p>
        </p:txBody>
      </p:sp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3276601" y="1752601"/>
            <a:ext cx="2590799" cy="4419599"/>
          </a:xfrm>
        </p:spPr>
        <p:txBody>
          <a:bodyPr/>
          <a:lstStyle/>
          <a:p>
            <a:pPr lvl="0"/>
            <a:r>
              <a:rPr lang="en-ZA" noProof="0" dirty="0" smtClean="0"/>
              <a:t>Click to edit Master text styles</a:t>
            </a:r>
          </a:p>
          <a:p>
            <a:pPr lvl="1"/>
            <a:r>
              <a:rPr lang="en-ZA" noProof="0" dirty="0" smtClean="0"/>
              <a:t>Second level</a:t>
            </a:r>
          </a:p>
          <a:p>
            <a:pPr lvl="2"/>
            <a:r>
              <a:rPr lang="en-ZA" noProof="0" dirty="0" smtClean="0"/>
              <a:t>Third level</a:t>
            </a:r>
          </a:p>
          <a:p>
            <a:pPr lvl="3"/>
            <a:r>
              <a:rPr lang="en-ZA" noProof="0" dirty="0" smtClean="0"/>
              <a:t>Fourth level</a:t>
            </a:r>
          </a:p>
          <a:p>
            <a:pPr lvl="4"/>
            <a:r>
              <a:rPr lang="en-ZA" noProof="0" dirty="0" smtClean="0"/>
              <a:t>Fifth level</a:t>
            </a:r>
            <a:endParaRPr lang="en-ZA" noProof="0" dirty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6019800" y="1752601"/>
            <a:ext cx="2590800" cy="4419599"/>
          </a:xfrm>
        </p:spPr>
        <p:txBody>
          <a:bodyPr/>
          <a:lstStyle/>
          <a:p>
            <a:pPr lvl="0"/>
            <a:r>
              <a:rPr lang="en-ZA" noProof="0" dirty="0" smtClean="0"/>
              <a:t>Click to edit Master text styles</a:t>
            </a:r>
          </a:p>
          <a:p>
            <a:pPr lvl="1"/>
            <a:r>
              <a:rPr lang="en-ZA" noProof="0" dirty="0" smtClean="0"/>
              <a:t>Second level</a:t>
            </a:r>
          </a:p>
          <a:p>
            <a:pPr lvl="2"/>
            <a:r>
              <a:rPr lang="en-ZA" noProof="0" dirty="0" smtClean="0"/>
              <a:t>Third level</a:t>
            </a:r>
          </a:p>
          <a:p>
            <a:pPr lvl="3"/>
            <a:r>
              <a:rPr lang="en-ZA" noProof="0" dirty="0" smtClean="0"/>
              <a:t>Fourth level</a:t>
            </a:r>
          </a:p>
          <a:p>
            <a:pPr lvl="4"/>
            <a:r>
              <a:rPr lang="en-ZA" noProof="0" dirty="0" smtClean="0"/>
              <a:t>Fifth level</a:t>
            </a:r>
            <a:endParaRPr lang="en-ZA" noProof="0" dirty="0"/>
          </a:p>
        </p:txBody>
      </p:sp>
      <p:sp>
        <p:nvSpPr>
          <p:cNvPr id="3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324600"/>
            <a:ext cx="52578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Workshop on lessons learnt in the preparation of FY14/15 financial statements</a:t>
            </a:r>
            <a:endParaRPr lang="en-ZA" dirty="0"/>
          </a:p>
        </p:txBody>
      </p:sp>
      <p:cxnSp>
        <p:nvCxnSpPr>
          <p:cNvPr id="19" name="Shape 18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77000"/>
            <a:ext cx="1527048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EBD5762-3BDC-484D-9503-7EA6D5A9A8CE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7086600" y="6324600"/>
            <a:ext cx="1524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7 December 2015</a:t>
            </a:r>
            <a:endParaRPr lang="en-ZA" dirty="0"/>
          </a:p>
        </p:txBody>
      </p:sp>
      <p:sp>
        <p:nvSpPr>
          <p:cNvPr id="13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ZA" sz="1000" noProof="0" dirty="0" smtClean="0">
                <a:latin typeface="Arial" pitchFamily="34" charset="0"/>
                <a:cs typeface="Arial" pitchFamily="34" charset="0"/>
              </a:rPr>
              <a:t>PwC</a:t>
            </a:r>
            <a:endParaRPr lang="en-ZA" sz="1000" noProof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wo und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/>
          <a:p>
            <a:r>
              <a:rPr lang="en-ZA" noProof="0" dirty="0" smtClean="0"/>
              <a:t>Click to edit Master title style</a:t>
            </a:r>
            <a:endParaRPr lang="en-ZA" noProof="0" dirty="0"/>
          </a:p>
        </p:txBody>
      </p:sp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533400" y="3352800"/>
            <a:ext cx="3962400" cy="2819400"/>
          </a:xfrm>
        </p:spPr>
        <p:txBody>
          <a:bodyPr/>
          <a:lstStyle/>
          <a:p>
            <a:pPr lvl="0"/>
            <a:r>
              <a:rPr lang="en-ZA" noProof="0" dirty="0" smtClean="0"/>
              <a:t>Click to edit Master text styles</a:t>
            </a:r>
          </a:p>
          <a:p>
            <a:pPr lvl="1"/>
            <a:r>
              <a:rPr lang="en-ZA" noProof="0" dirty="0" smtClean="0"/>
              <a:t>Second level</a:t>
            </a:r>
          </a:p>
          <a:p>
            <a:pPr lvl="2"/>
            <a:r>
              <a:rPr lang="en-ZA" noProof="0" dirty="0" smtClean="0"/>
              <a:t>Third level</a:t>
            </a:r>
          </a:p>
          <a:p>
            <a:pPr lvl="3"/>
            <a:r>
              <a:rPr lang="en-ZA" noProof="0" dirty="0" smtClean="0"/>
              <a:t>Fourth level</a:t>
            </a:r>
          </a:p>
          <a:p>
            <a:pPr lvl="4"/>
            <a:r>
              <a:rPr lang="en-ZA" noProof="0" dirty="0" smtClean="0"/>
              <a:t>Fifth level</a:t>
            </a:r>
            <a:endParaRPr lang="en-ZA" noProof="0" dirty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4648199" y="3352800"/>
            <a:ext cx="3962401" cy="2819400"/>
          </a:xfrm>
        </p:spPr>
        <p:txBody>
          <a:bodyPr/>
          <a:lstStyle/>
          <a:p>
            <a:pPr lvl="0"/>
            <a:r>
              <a:rPr lang="en-ZA" noProof="0" dirty="0" smtClean="0"/>
              <a:t>Click to edit Master text styles</a:t>
            </a:r>
          </a:p>
          <a:p>
            <a:pPr lvl="1"/>
            <a:r>
              <a:rPr lang="en-ZA" noProof="0" dirty="0" smtClean="0"/>
              <a:t>Second level</a:t>
            </a:r>
          </a:p>
          <a:p>
            <a:pPr lvl="2"/>
            <a:r>
              <a:rPr lang="en-ZA" noProof="0" dirty="0" smtClean="0"/>
              <a:t>Third level</a:t>
            </a:r>
          </a:p>
          <a:p>
            <a:pPr lvl="3"/>
            <a:r>
              <a:rPr lang="en-ZA" noProof="0" dirty="0" smtClean="0"/>
              <a:t>Fourth level</a:t>
            </a:r>
          </a:p>
          <a:p>
            <a:pPr lvl="4"/>
            <a:r>
              <a:rPr lang="en-ZA" noProof="0" dirty="0" smtClean="0"/>
              <a:t>Fifth level</a:t>
            </a:r>
            <a:endParaRPr lang="en-ZA" noProof="0" dirty="0"/>
          </a:p>
        </p:txBody>
      </p:sp>
      <p:sp>
        <p:nvSpPr>
          <p:cNvPr id="3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324600"/>
            <a:ext cx="52578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Workshop on lessons learnt in the preparation of FY14/15 financial statements</a:t>
            </a:r>
            <a:endParaRPr lang="en-ZA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533400" y="1752600"/>
            <a:ext cx="8077200" cy="1447800"/>
          </a:xfrm>
        </p:spPr>
        <p:txBody>
          <a:bodyPr/>
          <a:lstStyle/>
          <a:p>
            <a:pPr lvl="0"/>
            <a:r>
              <a:rPr lang="en-ZA" noProof="0" dirty="0" smtClean="0"/>
              <a:t>Click to edit Master text styles</a:t>
            </a:r>
          </a:p>
        </p:txBody>
      </p:sp>
      <p:cxnSp>
        <p:nvCxnSpPr>
          <p:cNvPr id="14" name="Shape 13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77000"/>
            <a:ext cx="1527048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EBD5762-3BDC-484D-9503-7EA6D5A9A8CE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7086600" y="6324600"/>
            <a:ext cx="1524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7 December 2015</a:t>
            </a:r>
            <a:endParaRPr lang="en-ZA" dirty="0"/>
          </a:p>
        </p:txBody>
      </p:sp>
      <p:sp>
        <p:nvSpPr>
          <p:cNvPr id="15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ZA" sz="1000" noProof="0" dirty="0" smtClean="0">
                <a:latin typeface="Arial" pitchFamily="34" charset="0"/>
                <a:cs typeface="Arial" pitchFamily="34" charset="0"/>
              </a:rPr>
              <a:t>PwC</a:t>
            </a:r>
            <a:endParaRPr lang="en-ZA" sz="1000" noProof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wo and Lef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/>
          <a:p>
            <a:r>
              <a:rPr lang="en-ZA" noProof="0" dirty="0" smtClean="0"/>
              <a:t>Click to edit Master title style</a:t>
            </a:r>
            <a:endParaRPr lang="en-ZA" noProof="0" dirty="0"/>
          </a:p>
        </p:txBody>
      </p:sp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6019800" y="1752600"/>
            <a:ext cx="2590800" cy="2133600"/>
          </a:xfrm>
        </p:spPr>
        <p:txBody>
          <a:bodyPr/>
          <a:lstStyle/>
          <a:p>
            <a:pPr lvl="0"/>
            <a:r>
              <a:rPr lang="en-ZA" noProof="0" dirty="0" smtClean="0"/>
              <a:t>Click to edit Master text styles</a:t>
            </a:r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6019800" y="4038600"/>
            <a:ext cx="2590800" cy="2133600"/>
          </a:xfrm>
        </p:spPr>
        <p:txBody>
          <a:bodyPr/>
          <a:lstStyle/>
          <a:p>
            <a:pPr lvl="0"/>
            <a:r>
              <a:rPr lang="en-ZA" noProof="0" dirty="0" smtClean="0"/>
              <a:t>Click to edit Master text styles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533400" y="1752600"/>
            <a:ext cx="5334000" cy="4419600"/>
          </a:xfrm>
        </p:spPr>
        <p:txBody>
          <a:bodyPr/>
          <a:lstStyle/>
          <a:p>
            <a:pPr lvl="0"/>
            <a:r>
              <a:rPr lang="en-ZA" noProof="0" dirty="0" smtClean="0"/>
              <a:t>Click to edit Master text styles</a:t>
            </a:r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324600"/>
            <a:ext cx="52578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Workshop on lessons learnt in the preparation of FY14/15 financial statements</a:t>
            </a:r>
            <a:endParaRPr lang="en-ZA" dirty="0"/>
          </a:p>
        </p:txBody>
      </p:sp>
      <p:cxnSp>
        <p:nvCxnSpPr>
          <p:cNvPr id="14" name="Shape 13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77000"/>
            <a:ext cx="1527048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EBD5762-3BDC-484D-9503-7EA6D5A9A8CE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7086600" y="6324600"/>
            <a:ext cx="1524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7 December 2015</a:t>
            </a:r>
            <a:endParaRPr lang="en-ZA" dirty="0"/>
          </a:p>
        </p:txBody>
      </p:sp>
      <p:sp>
        <p:nvSpPr>
          <p:cNvPr id="15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ZA" sz="1000" noProof="0" dirty="0" smtClean="0">
                <a:latin typeface="Arial" pitchFamily="34" charset="0"/>
                <a:cs typeface="Arial" pitchFamily="34" charset="0"/>
              </a:rPr>
              <a:t>PwC</a:t>
            </a:r>
            <a:endParaRPr lang="en-ZA" sz="1000" noProof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wo and Righ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533400" y="1752600"/>
            <a:ext cx="2590800" cy="2133600"/>
          </a:xfrm>
        </p:spPr>
        <p:txBody>
          <a:bodyPr/>
          <a:lstStyle/>
          <a:p>
            <a:pPr lvl="0"/>
            <a:r>
              <a:rPr lang="en-ZA" noProof="0" dirty="0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/>
          <a:p>
            <a:r>
              <a:rPr lang="en-ZA" noProof="0" dirty="0" smtClean="0"/>
              <a:t>Click to edit Master title style</a:t>
            </a:r>
            <a:endParaRPr lang="en-ZA" noProof="0" dirty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533400" y="4038600"/>
            <a:ext cx="2590800" cy="2133600"/>
          </a:xfrm>
        </p:spPr>
        <p:txBody>
          <a:bodyPr/>
          <a:lstStyle/>
          <a:p>
            <a:pPr lvl="0"/>
            <a:r>
              <a:rPr lang="en-ZA" noProof="0" dirty="0" smtClean="0"/>
              <a:t>Click to edit Master text styles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3276600" y="1752600"/>
            <a:ext cx="5334000" cy="4419600"/>
          </a:xfrm>
        </p:spPr>
        <p:txBody>
          <a:bodyPr/>
          <a:lstStyle/>
          <a:p>
            <a:pPr lvl="0"/>
            <a:r>
              <a:rPr lang="en-ZA" noProof="0" dirty="0" smtClean="0"/>
              <a:t>Click to edit Master text styles</a:t>
            </a:r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324600"/>
            <a:ext cx="52578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Workshop on lessons learnt in the preparation of FY14/15 financial statements</a:t>
            </a:r>
            <a:endParaRPr lang="en-ZA" dirty="0"/>
          </a:p>
        </p:txBody>
      </p:sp>
      <p:cxnSp>
        <p:nvCxnSpPr>
          <p:cNvPr id="14" name="Shape 13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77000"/>
            <a:ext cx="1527048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EBD5762-3BDC-484D-9503-7EA6D5A9A8CE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7086600" y="6324600"/>
            <a:ext cx="1524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7 December 2015</a:t>
            </a:r>
            <a:endParaRPr lang="en-ZA" dirty="0"/>
          </a:p>
        </p:txBody>
      </p:sp>
      <p:sp>
        <p:nvSpPr>
          <p:cNvPr id="15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ZA" sz="1000" noProof="0" dirty="0" smtClean="0">
                <a:latin typeface="Arial" pitchFamily="34" charset="0"/>
                <a:cs typeface="Arial" pitchFamily="34" charset="0"/>
              </a:rPr>
              <a:t>PwC</a:t>
            </a:r>
            <a:endParaRPr lang="en-ZA" sz="1000" noProof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One with Imp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00" y="685800"/>
            <a:ext cx="5334000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ZA" noProof="1" smtClean="0"/>
              <a:t>Click to edit Master title style</a:t>
            </a:r>
            <a:endParaRPr lang="en-ZA" noProof="1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3276600" y="1752600"/>
            <a:ext cx="5334000" cy="4419600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ZA" noProof="1" smtClean="0"/>
              <a:t>Click to edit Master text styles</a:t>
            </a:r>
          </a:p>
          <a:p>
            <a:pPr lvl="1"/>
            <a:r>
              <a:rPr lang="en-ZA" noProof="1" smtClean="0"/>
              <a:t>Second level</a:t>
            </a:r>
          </a:p>
          <a:p>
            <a:pPr lvl="2"/>
            <a:r>
              <a:rPr lang="en-ZA" noProof="1" smtClean="0"/>
              <a:t>Third level</a:t>
            </a:r>
          </a:p>
          <a:p>
            <a:pPr lvl="3"/>
            <a:r>
              <a:rPr lang="en-ZA" noProof="1" smtClean="0"/>
              <a:t>Fourth level</a:t>
            </a:r>
          </a:p>
          <a:p>
            <a:pPr lvl="4"/>
            <a:r>
              <a:rPr lang="en-ZA" noProof="1" smtClean="0"/>
              <a:t>Fifth level</a:t>
            </a:r>
            <a:endParaRPr lang="en-ZA" noProof="1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6"/>
          </p:nvPr>
        </p:nvSpPr>
        <p:spPr>
          <a:xfrm>
            <a:off x="533400" y="1752600"/>
            <a:ext cx="2590800" cy="2130552"/>
          </a:xfrm>
        </p:spPr>
        <p:txBody>
          <a:bodyPr/>
          <a:lstStyle>
            <a:lvl1pPr>
              <a:defRPr sz="2400" b="1" i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ZA" noProof="1" smtClean="0"/>
              <a:t>Click to edit Master text styles</a:t>
            </a:r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324600"/>
            <a:ext cx="52578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Workshop on lessons learnt in the preparation of FY14/15 financial statements</a:t>
            </a:r>
            <a:endParaRPr lang="en-ZA" dirty="0"/>
          </a:p>
        </p:txBody>
      </p:sp>
      <p:cxnSp>
        <p:nvCxnSpPr>
          <p:cNvPr id="30" name="Shape 29"/>
          <p:cNvCxnSpPr/>
          <p:nvPr/>
        </p:nvCxnSpPr>
        <p:spPr>
          <a:xfrm rot="5400000" flipH="1" flipV="1">
            <a:off x="5791201" y="-2057400"/>
            <a:ext cx="152399" cy="54864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77000"/>
            <a:ext cx="1527048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EBD5762-3BDC-484D-9503-7EA6D5A9A8CE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7086600" y="6324600"/>
            <a:ext cx="1524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7 December 2015</a:t>
            </a:r>
            <a:endParaRPr lang="en-ZA" dirty="0"/>
          </a:p>
        </p:txBody>
      </p:sp>
      <p:sp>
        <p:nvSpPr>
          <p:cNvPr id="13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ZA" sz="1000" noProof="0" dirty="0" smtClean="0">
                <a:latin typeface="Arial" pitchFamily="34" charset="0"/>
                <a:cs typeface="Arial" pitchFamily="34" charset="0"/>
              </a:rPr>
              <a:t>PwC</a:t>
            </a:r>
            <a:endParaRPr lang="en-ZA" sz="1000" noProof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/>
          <a:p>
            <a:r>
              <a:rPr lang="en-ZA" noProof="0" dirty="0" smtClean="0"/>
              <a:t>Click to edit Master title style</a:t>
            </a:r>
            <a:endParaRPr lang="en-ZA" noProof="0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324600"/>
            <a:ext cx="52578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Workshop on lessons learnt in the preparation of FY14/15 financial statements</a:t>
            </a:r>
            <a:endParaRPr lang="en-ZA" dirty="0"/>
          </a:p>
        </p:txBody>
      </p:sp>
      <p:cxnSp>
        <p:nvCxnSpPr>
          <p:cNvPr id="10" name="Shape 9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77000"/>
            <a:ext cx="1527048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EBD5762-3BDC-484D-9503-7EA6D5A9A8CE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7086600" y="6324600"/>
            <a:ext cx="1524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7 December 2015</a:t>
            </a:r>
            <a:endParaRPr lang="en-ZA" dirty="0"/>
          </a:p>
        </p:txBody>
      </p:sp>
      <p:sp>
        <p:nvSpPr>
          <p:cNvPr id="11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ZA" sz="1000" noProof="0" dirty="0" smtClean="0">
                <a:latin typeface="Arial" pitchFamily="34" charset="0"/>
                <a:cs typeface="Arial" pitchFamily="34" charset="0"/>
              </a:rPr>
              <a:t>PwC</a:t>
            </a:r>
            <a:endParaRPr lang="en-ZA" sz="1000" noProof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1" cy="9144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ZA" noProof="0" dirty="0" smtClean="0"/>
              <a:t>Click to edit</a:t>
            </a:r>
            <a:br>
              <a:rPr lang="en-ZA" noProof="0" dirty="0" smtClean="0"/>
            </a:br>
            <a:r>
              <a:rPr lang="en-ZA" noProof="0" dirty="0" smtClean="0"/>
              <a:t>Master title style</a:t>
            </a:r>
            <a:endParaRPr lang="en-ZA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1" y="1752600"/>
            <a:ext cx="8077199" cy="441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ZA" noProof="0" dirty="0" smtClean="0"/>
              <a:t>Click to edit Master text styles</a:t>
            </a:r>
          </a:p>
          <a:p>
            <a:pPr lvl="1"/>
            <a:r>
              <a:rPr lang="en-ZA" noProof="0" dirty="0" smtClean="0"/>
              <a:t>Second level</a:t>
            </a:r>
          </a:p>
          <a:p>
            <a:pPr lvl="2"/>
            <a:r>
              <a:rPr lang="en-ZA" noProof="0" dirty="0" smtClean="0"/>
              <a:t>Third level</a:t>
            </a:r>
          </a:p>
          <a:p>
            <a:pPr lvl="3"/>
            <a:r>
              <a:rPr lang="en-ZA" noProof="0" dirty="0" smtClean="0"/>
              <a:t>Fourth level</a:t>
            </a:r>
          </a:p>
          <a:p>
            <a:pPr lvl="4"/>
            <a:r>
              <a:rPr lang="en-ZA" noProof="0" dirty="0" smtClean="0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77000"/>
            <a:ext cx="1527048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EBD5762-3BDC-484D-9503-7EA6D5A9A8CE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7086600" y="6324600"/>
            <a:ext cx="1524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7 December 2015</a:t>
            </a:r>
            <a:endParaRPr lang="en-ZA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0352" y="6324600"/>
            <a:ext cx="5260848" cy="150876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Workshop on lessons learnt in the preparation of FY14/15 financial statements</a:t>
            </a:r>
            <a:endParaRPr lang="en-Z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5" r:id="rId15"/>
    <p:sldLayoutId id="2147483666" r:id="rId16"/>
    <p:sldLayoutId id="2147483667" r:id="rId17"/>
    <p:sldLayoutId id="2147483668" r:id="rId18"/>
    <p:sldLayoutId id="2147483669" r:id="rId19"/>
    <p:sldLayoutId id="2147483670" r:id="rId20"/>
    <p:sldLayoutId id="2147483671" r:id="rId21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400" b="1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marR="0" indent="-27432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900"/>
        </a:spcAft>
        <a:buClr>
          <a:schemeClr val="tx1"/>
        </a:buClr>
        <a:buSzTx/>
        <a:buFontTx/>
        <a:buNone/>
        <a:tabLst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1pPr>
      <a:lvl2pPr marL="27432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Clr>
          <a:schemeClr val="tx1"/>
        </a:buClr>
        <a:buFont typeface="Georgia" pitchFamily="18" charset="0"/>
        <a:buChar char="•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2pPr>
      <a:lvl3pPr marL="54864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Clr>
          <a:schemeClr val="tx1"/>
        </a:buClr>
        <a:buFont typeface="Georgia" pitchFamily="18" charset="0"/>
        <a:buChar char="-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3pPr>
      <a:lvl4pPr marL="82296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Clr>
          <a:schemeClr val="tx1"/>
        </a:buClr>
        <a:buFont typeface="Georgia" pitchFamily="18" charset="0"/>
        <a:buChar char="◦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4pPr>
      <a:lvl5pPr marL="109728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Clr>
          <a:schemeClr val="tx1"/>
        </a:buClr>
        <a:buFont typeface="Georgia" pitchFamily="18" charset="0"/>
        <a:buChar char="›"/>
        <a:defRPr sz="20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5pPr>
      <a:lvl6pPr marL="274320" marR="0" indent="-27432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900"/>
        </a:spcAft>
        <a:buClr>
          <a:schemeClr val="tx1"/>
        </a:buClr>
        <a:buSzPct val="100000"/>
        <a:buFont typeface="+mj-lt"/>
        <a:buAutoNum type="arabicPeriod"/>
        <a:tabLst/>
        <a:defRPr sz="20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6pPr>
      <a:lvl7pPr marL="54864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SzPct val="100000"/>
        <a:buFont typeface="+mj-lt"/>
        <a:buAutoNum type="alphaLcPeriod"/>
        <a:defRPr sz="20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7pPr>
      <a:lvl8pPr marL="82296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SzPct val="100000"/>
        <a:buFont typeface="+mj-lt"/>
        <a:buAutoNum type="romanLcPeriod"/>
        <a:defRPr sz="20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8pPr>
      <a:lvl9pPr marL="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Font typeface="Arial" pitchFamily="34" charset="0"/>
        <a:buNone/>
        <a:defRPr sz="2000" b="1" kern="1200" baseline="0">
          <a:solidFill>
            <a:schemeClr val="tx2"/>
          </a:solidFill>
          <a:latin typeface="Georgia" pitchFamily="18" charset="0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895475" y="860449"/>
            <a:ext cx="5343525" cy="2248025"/>
          </a:xfrm>
        </p:spPr>
        <p:txBody>
          <a:bodyPr/>
          <a:lstStyle/>
          <a:p>
            <a:r>
              <a:rPr lang="en-US" b="1" dirty="0" smtClean="0"/>
              <a:t>Audit Process and File Presentation</a:t>
            </a:r>
            <a:endParaRPr lang="en-US" dirty="0" smtClean="0"/>
          </a:p>
          <a:p>
            <a:r>
              <a:rPr lang="en-US" dirty="0" smtClean="0"/>
              <a:t>at KSG, Nairobi</a:t>
            </a:r>
            <a:br>
              <a:rPr lang="en-US" dirty="0" smtClean="0"/>
            </a:br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– 7</a:t>
            </a:r>
            <a:r>
              <a:rPr lang="en-US" baseline="30000" dirty="0" smtClean="0"/>
              <a:t>th</a:t>
            </a:r>
            <a:r>
              <a:rPr lang="en-US" dirty="0" smtClean="0"/>
              <a:t> December 2018</a:t>
            </a:r>
          </a:p>
          <a:p>
            <a:endParaRPr lang="en-US" b="1" dirty="0" smtClean="0"/>
          </a:p>
          <a:p>
            <a:r>
              <a:rPr lang="en-US" b="1" dirty="0" smtClean="0"/>
              <a:t>Presenter: </a:t>
            </a:r>
            <a:r>
              <a:rPr lang="en-US" b="1" dirty="0"/>
              <a:t>F</a:t>
            </a:r>
            <a:r>
              <a:rPr lang="en-US" b="1" dirty="0" smtClean="0"/>
              <a:t>itzgerald </a:t>
            </a:r>
            <a:r>
              <a:rPr lang="en-US" b="1" dirty="0"/>
              <a:t>O</a:t>
            </a:r>
            <a:r>
              <a:rPr lang="en-US" b="1" dirty="0" smtClean="0"/>
              <a:t>yoo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ZA" noProof="1" smtClean="0"/>
              <a:t>www.pwc.com</a:t>
            </a:r>
            <a:endParaRPr lang="en-ZA" noProof="1"/>
          </a:p>
        </p:txBody>
      </p:sp>
      <p:sp>
        <p:nvSpPr>
          <p:cNvPr id="8" name="Subtitle 4"/>
          <p:cNvSpPr txBox="1">
            <a:spLocks/>
          </p:cNvSpPr>
          <p:nvPr/>
        </p:nvSpPr>
        <p:spPr bwMode="white">
          <a:xfrm>
            <a:off x="1885425" y="3358638"/>
            <a:ext cx="5353575" cy="15043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None/>
              <a:tabLst/>
              <a:defRPr sz="3200" kern="1200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Font typeface="Georgia" pitchFamily="18" charset="0"/>
              <a:buNone/>
              <a:defRPr sz="18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 marL="45720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Font typeface="Georgia" pitchFamily="18" charset="0"/>
              <a:buNone/>
              <a:defRPr sz="18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 marL="91440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Font typeface="Georgia" pitchFamily="18" charset="0"/>
              <a:buNone/>
              <a:defRPr sz="18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 marL="137160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Font typeface="Georgia" pitchFamily="18" charset="0"/>
              <a:buNone/>
              <a:defRPr sz="1800" kern="1200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  <a:lvl6pPr marL="182880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SzPct val="100000"/>
              <a:buFont typeface="+mj-lt"/>
              <a:buNone/>
              <a:tabLst/>
              <a:defRPr sz="1800" kern="1200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6pPr>
            <a:lvl7pPr marL="228600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SzPct val="100000"/>
              <a:buFont typeface="+mj-lt"/>
              <a:buNone/>
              <a:defRPr sz="1800" kern="1200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7pPr>
            <a:lvl8pPr marL="274320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SzPct val="100000"/>
              <a:buFont typeface="+mj-lt"/>
              <a:buNone/>
              <a:defRPr sz="1800" kern="1200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8pPr>
            <a:lvl9pPr marL="320040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Font typeface="Arial" pitchFamily="34" charset="0"/>
              <a:buNone/>
              <a:defRPr sz="1800" b="1" kern="1200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9pPr>
          </a:lstStyle>
          <a:p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078" y="764704"/>
            <a:ext cx="8077200" cy="344564"/>
          </a:xfrm>
        </p:spPr>
        <p:txBody>
          <a:bodyPr/>
          <a:lstStyle/>
          <a:p>
            <a:r>
              <a:rPr lang="en-US" altLang="en-US" dirty="0"/>
              <a:t>Sample Audit File </a:t>
            </a:r>
            <a:r>
              <a:rPr lang="en-US" altLang="en-US" dirty="0" smtClean="0"/>
              <a:t>Index </a:t>
            </a:r>
            <a:r>
              <a:rPr lang="en-US" altLang="en-US" dirty="0"/>
              <a:t>(</a:t>
            </a:r>
            <a:r>
              <a:rPr lang="en-US" dirty="0" err="1"/>
              <a:t>cont</a:t>
            </a:r>
            <a:r>
              <a:rPr lang="en-US" dirty="0"/>
              <a:t>…)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>
          <a:xfrm>
            <a:off x="552078" y="1772816"/>
            <a:ext cx="8077200" cy="3314700"/>
          </a:xfrm>
        </p:spPr>
        <p:txBody>
          <a:bodyPr/>
          <a:lstStyle/>
          <a:p>
            <a:r>
              <a:rPr lang="en-US" altLang="en-US" dirty="0"/>
              <a:t>B: Management Letter</a:t>
            </a:r>
          </a:p>
          <a:p>
            <a:pPr fontAlgn="b"/>
            <a:r>
              <a:rPr lang="en-US" dirty="0" smtClean="0"/>
              <a:t>B/1	2014_Final </a:t>
            </a:r>
            <a:r>
              <a:rPr lang="en-US" dirty="0"/>
              <a:t>Management Letter</a:t>
            </a:r>
          </a:p>
          <a:p>
            <a:pPr fontAlgn="b"/>
            <a:r>
              <a:rPr lang="en-US" dirty="0" smtClean="0"/>
              <a:t>B/2	2013_Final </a:t>
            </a:r>
            <a:r>
              <a:rPr lang="en-US" dirty="0"/>
              <a:t>Management Letter</a:t>
            </a:r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93469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92696"/>
            <a:ext cx="8077200" cy="792088"/>
          </a:xfrm>
        </p:spPr>
        <p:txBody>
          <a:bodyPr/>
          <a:lstStyle/>
          <a:p>
            <a:pPr lvl="0"/>
            <a:r>
              <a:rPr lang="en-US" altLang="en-US" dirty="0"/>
              <a:t>Sample Audit File Index (</a:t>
            </a:r>
            <a:r>
              <a:rPr lang="en-US" dirty="0" err="1"/>
              <a:t>cont</a:t>
            </a:r>
            <a:r>
              <a:rPr lang="en-US" dirty="0"/>
              <a:t>…)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>
          <a:xfrm>
            <a:off x="533400" y="1988840"/>
            <a:ext cx="8077200" cy="3314700"/>
          </a:xfrm>
        </p:spPr>
        <p:txBody>
          <a:bodyPr/>
          <a:lstStyle/>
          <a:p>
            <a:r>
              <a:rPr lang="en-US" altLang="en-US" dirty="0"/>
              <a:t>C: Cash and Bank Balances</a:t>
            </a:r>
          </a:p>
          <a:p>
            <a:pPr fontAlgn="b"/>
            <a:r>
              <a:rPr lang="en-US" dirty="0" smtClean="0"/>
              <a:t>C/1	List </a:t>
            </a:r>
            <a:r>
              <a:rPr lang="en-US" dirty="0"/>
              <a:t>of bank accounts (bank name, branch, account number, </a:t>
            </a:r>
            <a:r>
              <a:rPr lang="en-US" dirty="0" smtClean="0"/>
              <a:t>	balance </a:t>
            </a:r>
            <a:r>
              <a:rPr lang="en-US" dirty="0"/>
              <a:t>as per trial balance)</a:t>
            </a:r>
          </a:p>
          <a:p>
            <a:pPr fontAlgn="b"/>
            <a:r>
              <a:rPr lang="en-US" dirty="0" smtClean="0"/>
              <a:t>C/2	Lead </a:t>
            </a:r>
            <a:r>
              <a:rPr lang="en-US" dirty="0"/>
              <a:t>Schedule</a:t>
            </a:r>
          </a:p>
          <a:p>
            <a:pPr fontAlgn="b"/>
            <a:r>
              <a:rPr lang="en-US" dirty="0" smtClean="0"/>
              <a:t>C/3	Reconciliations/analysis </a:t>
            </a:r>
            <a:r>
              <a:rPr lang="en-US" dirty="0"/>
              <a:t>for all trial balance ledger balances </a:t>
            </a:r>
          </a:p>
          <a:p>
            <a:pPr fontAlgn="b"/>
            <a:r>
              <a:rPr lang="en-US" dirty="0" smtClean="0"/>
              <a:t>C/4	Bank </a:t>
            </a:r>
            <a:r>
              <a:rPr lang="en-US" dirty="0"/>
              <a:t>reconciliations at 30 June 2014</a:t>
            </a:r>
          </a:p>
          <a:p>
            <a:pPr fontAlgn="b"/>
            <a:r>
              <a:rPr lang="en-US" dirty="0" smtClean="0"/>
              <a:t>C/5	Bank </a:t>
            </a:r>
            <a:r>
              <a:rPr lang="en-US" dirty="0"/>
              <a:t>confirmations at 30 June 2014</a:t>
            </a:r>
          </a:p>
          <a:p>
            <a:pPr fontAlgn="b"/>
            <a:r>
              <a:rPr lang="en-US" dirty="0" smtClean="0"/>
              <a:t>C/6	Cash </a:t>
            </a:r>
            <a:r>
              <a:rPr lang="en-US" dirty="0"/>
              <a:t>book and bank statements, if necessary</a:t>
            </a:r>
          </a:p>
        </p:txBody>
      </p:sp>
    </p:spTree>
    <p:extLst>
      <p:ext uri="{BB962C8B-B14F-4D97-AF65-F5344CB8AC3E}">
        <p14:creationId xmlns:p14="http://schemas.microsoft.com/office/powerpoint/2010/main" val="2325104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Audit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pPr marL="525211" lvl="2" indent="-342900" defTabSz="914404">
              <a:spcAft>
                <a:spcPts val="269"/>
              </a:spcAft>
              <a:buFont typeface="Wingdings" panose="05000000000000000000" pitchFamily="2" charset="2"/>
              <a:buChar char="Ø"/>
              <a:defRPr/>
            </a:pPr>
            <a:r>
              <a:rPr lang="en-US" dirty="0"/>
              <a:t>Entrance meeting with the client management and 	  the auditor is a must</a:t>
            </a:r>
          </a:p>
          <a:p>
            <a:pPr marL="525211" lvl="2" indent="-342900" defTabSz="914404">
              <a:spcAft>
                <a:spcPts val="269"/>
              </a:spcAft>
              <a:buFont typeface="Wingdings" panose="05000000000000000000" pitchFamily="2" charset="2"/>
              <a:buChar char="Ø"/>
              <a:defRPr/>
            </a:pPr>
            <a:r>
              <a:rPr lang="en-US" dirty="0"/>
              <a:t>Coordination of the audit process by key client staff and the auditor is a key to a successful audit.</a:t>
            </a:r>
          </a:p>
          <a:p>
            <a:pPr marL="525211" lvl="2" indent="-342900" defTabSz="914404">
              <a:spcAft>
                <a:spcPts val="269"/>
              </a:spcAft>
              <a:buFont typeface="Wingdings" panose="05000000000000000000" pitchFamily="2" charset="2"/>
              <a:buChar char="Ø"/>
              <a:defRPr/>
            </a:pPr>
            <a:r>
              <a:rPr lang="en-US" dirty="0"/>
              <a:t>Regular progress meetings during the audit.</a:t>
            </a:r>
          </a:p>
          <a:p>
            <a:pPr marL="525211" lvl="2" indent="-342900" defTabSz="914404">
              <a:spcAft>
                <a:spcPts val="269"/>
              </a:spcAft>
              <a:buFont typeface="Wingdings" panose="05000000000000000000" pitchFamily="2" charset="2"/>
              <a:buChar char="Ø"/>
              <a:defRPr/>
            </a:pPr>
            <a:r>
              <a:rPr lang="en-US" dirty="0"/>
              <a:t>Provide all supporting documentation on site</a:t>
            </a:r>
          </a:p>
          <a:p>
            <a:pPr marL="525211" lvl="2" indent="-342900" defTabSz="914404">
              <a:spcAft>
                <a:spcPts val="269"/>
              </a:spcAft>
              <a:buFont typeface="Wingdings" panose="05000000000000000000" pitchFamily="2" charset="2"/>
              <a:buChar char="Ø"/>
              <a:defRPr/>
            </a:pPr>
            <a:r>
              <a:rPr lang="en-US" dirty="0"/>
              <a:t>Involvement of the internal audit function during the audit process.</a:t>
            </a:r>
          </a:p>
          <a:p>
            <a:pPr marL="525211" lvl="2" indent="-342900" defTabSz="914404">
              <a:spcAft>
                <a:spcPts val="269"/>
              </a:spcAft>
              <a:buFont typeface="Wingdings" panose="05000000000000000000" pitchFamily="2" charset="2"/>
              <a:buChar char="Ø"/>
              <a:defRPr/>
            </a:pPr>
            <a:r>
              <a:rPr lang="en-US" dirty="0"/>
              <a:t>Hold an exit meeting with the auditor and </a:t>
            </a:r>
            <a:r>
              <a:rPr lang="en-US" dirty="0" err="1" smtClean="0"/>
              <a:t>auditee</a:t>
            </a:r>
            <a:r>
              <a:rPr lang="en-US" dirty="0"/>
              <a:t> </a:t>
            </a:r>
            <a:r>
              <a:rPr lang="en-US" dirty="0" smtClean="0"/>
              <a:t>management</a:t>
            </a:r>
            <a:endParaRPr lang="en-US" dirty="0"/>
          </a:p>
          <a:p>
            <a:pPr marL="525211" lvl="2" indent="-342900" defTabSz="914404">
              <a:spcAft>
                <a:spcPts val="269"/>
              </a:spcAft>
              <a:buFont typeface="Wingdings" panose="05000000000000000000" pitchFamily="2" charset="2"/>
              <a:buChar char="Ø"/>
              <a:defRPr/>
            </a:pPr>
            <a:r>
              <a:rPr lang="en-US" dirty="0"/>
              <a:t>Prepare an audit file in advance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3845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92696"/>
            <a:ext cx="8077200" cy="344564"/>
          </a:xfrm>
        </p:spPr>
        <p:txBody>
          <a:bodyPr/>
          <a:lstStyle/>
          <a:p>
            <a:pPr lvl="0"/>
            <a:r>
              <a:rPr lang="en-US" altLang="en-US" dirty="0" smtClean="0"/>
              <a:t>What should be in an audit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>
          <a:xfrm>
            <a:off x="533400" y="1484784"/>
            <a:ext cx="8077200" cy="3314700"/>
          </a:xfrm>
        </p:spPr>
        <p:txBody>
          <a:bodyPr/>
          <a:lstStyle/>
          <a:p>
            <a:pPr marL="0" lvl="1" indent="0" defTabSz="914404">
              <a:spcAft>
                <a:spcPts val="269"/>
              </a:spcAft>
              <a:buNone/>
              <a:defRPr/>
            </a:pPr>
            <a:r>
              <a:rPr lang="en-US" b="1" dirty="0"/>
              <a:t>Cash and bank</a:t>
            </a:r>
          </a:p>
          <a:p>
            <a:pPr marL="0" lvl="1" indent="0" defTabSz="914404">
              <a:spcAft>
                <a:spcPts val="269"/>
              </a:spcAft>
              <a:buNone/>
              <a:defRPr/>
            </a:pPr>
            <a:endParaRPr lang="en-US" dirty="0"/>
          </a:p>
          <a:p>
            <a:pPr lvl="1" defTabSz="914404">
              <a:spcAft>
                <a:spcPts val="269"/>
              </a:spcAft>
              <a:buFont typeface="Wingdings" panose="05000000000000000000" pitchFamily="2" charset="2"/>
              <a:buChar char="Ø"/>
              <a:defRPr/>
            </a:pPr>
            <a:r>
              <a:rPr lang="en-US" dirty="0"/>
              <a:t>Bank reconciliations ensuring reconciling items are valid for all bank accounts</a:t>
            </a:r>
          </a:p>
          <a:p>
            <a:pPr lvl="1" defTabSz="914404">
              <a:spcAft>
                <a:spcPts val="269"/>
              </a:spcAft>
              <a:buFont typeface="Wingdings" panose="05000000000000000000" pitchFamily="2" charset="2"/>
              <a:buChar char="Ø"/>
              <a:defRPr/>
            </a:pPr>
            <a:r>
              <a:rPr lang="en-US" dirty="0"/>
              <a:t>Bank statements</a:t>
            </a:r>
          </a:p>
          <a:p>
            <a:pPr lvl="1" defTabSz="914404">
              <a:spcAft>
                <a:spcPts val="269"/>
              </a:spcAft>
              <a:buFont typeface="Wingdings" panose="05000000000000000000" pitchFamily="2" charset="2"/>
              <a:buChar char="Ø"/>
              <a:defRPr/>
            </a:pPr>
            <a:r>
              <a:rPr lang="en-US" dirty="0"/>
              <a:t>Bank confirmations</a:t>
            </a:r>
          </a:p>
          <a:p>
            <a:pPr lvl="1" defTabSz="914404">
              <a:spcAft>
                <a:spcPts val="269"/>
              </a:spcAft>
              <a:buFont typeface="Wingdings" panose="05000000000000000000" pitchFamily="2" charset="2"/>
              <a:buChar char="Ø"/>
              <a:defRPr/>
            </a:pPr>
            <a:r>
              <a:rPr lang="en-US" dirty="0"/>
              <a:t>Basically whether the cash is existent, owned by the entity and valid.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8218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3910" y="764704"/>
            <a:ext cx="8077200" cy="344564"/>
          </a:xfrm>
        </p:spPr>
        <p:txBody>
          <a:bodyPr/>
          <a:lstStyle/>
          <a:p>
            <a:pPr lvl="0"/>
            <a:r>
              <a:rPr lang="en-US" altLang="en-US" dirty="0"/>
              <a:t>What should be in an audit file (</a:t>
            </a:r>
            <a:r>
              <a:rPr lang="en-US" dirty="0" err="1"/>
              <a:t>cont</a:t>
            </a:r>
            <a:r>
              <a:rPr lang="en-US" dirty="0"/>
              <a:t>…)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>
          <a:xfrm>
            <a:off x="563910" y="1484784"/>
            <a:ext cx="8077200" cy="3314700"/>
          </a:xfrm>
        </p:spPr>
        <p:txBody>
          <a:bodyPr/>
          <a:lstStyle/>
          <a:p>
            <a:pPr marL="0" lvl="1" indent="0" defTabSz="914404">
              <a:spcAft>
                <a:spcPts val="269"/>
              </a:spcAft>
              <a:buNone/>
              <a:defRPr/>
            </a:pPr>
            <a:r>
              <a:rPr lang="en-US" b="1" dirty="0" smtClean="0"/>
              <a:t>Receivables</a:t>
            </a:r>
          </a:p>
          <a:p>
            <a:pPr marL="0" lvl="1" indent="0" defTabSz="914404">
              <a:spcAft>
                <a:spcPts val="269"/>
              </a:spcAft>
              <a:buNone/>
              <a:defRPr/>
            </a:pPr>
            <a:endParaRPr lang="en-US" b="1" dirty="0" smtClean="0"/>
          </a:p>
          <a:p>
            <a:pPr lvl="1" defTabSz="914404">
              <a:spcAft>
                <a:spcPts val="269"/>
              </a:spcAft>
              <a:buFont typeface="Wingdings" panose="05000000000000000000" pitchFamily="2" charset="2"/>
              <a:buChar char="Ø"/>
              <a:defRPr/>
            </a:pPr>
            <a:r>
              <a:rPr lang="en-US" dirty="0" smtClean="0"/>
              <a:t>Aged </a:t>
            </a:r>
            <a:r>
              <a:rPr lang="en-US" dirty="0"/>
              <a:t>debtors summary</a:t>
            </a:r>
          </a:p>
          <a:p>
            <a:pPr lvl="1" defTabSz="914404">
              <a:spcAft>
                <a:spcPts val="269"/>
              </a:spcAft>
              <a:buFont typeface="Wingdings" panose="05000000000000000000" pitchFamily="2" charset="2"/>
              <a:buChar char="Ø"/>
              <a:defRPr/>
            </a:pPr>
            <a:r>
              <a:rPr lang="en-US" dirty="0"/>
              <a:t>Staff receivables and other receivables listings</a:t>
            </a:r>
          </a:p>
          <a:p>
            <a:pPr lvl="1" defTabSz="914404">
              <a:spcAft>
                <a:spcPts val="269"/>
              </a:spcAft>
              <a:buFont typeface="Wingdings" panose="05000000000000000000" pitchFamily="2" charset="2"/>
              <a:buChar char="Ø"/>
              <a:defRPr/>
            </a:pPr>
            <a:r>
              <a:rPr lang="en-US" dirty="0"/>
              <a:t>Provision for bad debts listing</a:t>
            </a:r>
          </a:p>
          <a:p>
            <a:pPr lvl="1" defTabSz="914404">
              <a:spcAft>
                <a:spcPts val="269"/>
              </a:spcAft>
              <a:buFont typeface="Wingdings" panose="05000000000000000000" pitchFamily="2" charset="2"/>
              <a:buChar char="Ø"/>
              <a:defRPr/>
            </a:pPr>
            <a:r>
              <a:rPr lang="en-US" dirty="0"/>
              <a:t>Subsequent settlement details</a:t>
            </a:r>
          </a:p>
          <a:p>
            <a:pPr lvl="1" defTabSz="914404">
              <a:spcAft>
                <a:spcPts val="269"/>
              </a:spcAft>
              <a:buFont typeface="Wingdings" panose="05000000000000000000" pitchFamily="2" charset="2"/>
              <a:buChar char="Ø"/>
              <a:defRPr/>
            </a:pPr>
            <a:r>
              <a:rPr lang="en-US" dirty="0"/>
              <a:t>Looking into existence, ownership, valuation, validity	</a:t>
            </a:r>
          </a:p>
          <a:p>
            <a:pPr lvl="1" defTabSz="914404">
              <a:spcAft>
                <a:spcPts val="269"/>
              </a:spcAft>
              <a:buFont typeface="Wingdings" panose="05000000000000000000" pitchFamily="2" charset="2"/>
              <a:buChar char="Ø"/>
              <a:defRPr/>
            </a:pPr>
            <a:r>
              <a:rPr lang="en-US" dirty="0"/>
              <a:t>Distinction of receivables from amounts due from the related parties</a:t>
            </a:r>
          </a:p>
          <a:p>
            <a:pPr lvl="1" defTabSz="914404">
              <a:spcAft>
                <a:spcPts val="269"/>
              </a:spcAft>
              <a:buFont typeface="Wingdings" panose="05000000000000000000" pitchFamily="2" charset="2"/>
              <a:buChar char="Ø"/>
              <a:defRPr/>
            </a:pPr>
            <a:r>
              <a:rPr lang="en-US" dirty="0"/>
              <a:t>Debtor confirmations</a:t>
            </a:r>
          </a:p>
        </p:txBody>
      </p:sp>
    </p:spTree>
    <p:extLst>
      <p:ext uri="{BB962C8B-B14F-4D97-AF65-F5344CB8AC3E}">
        <p14:creationId xmlns:p14="http://schemas.microsoft.com/office/powerpoint/2010/main" val="44514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510952"/>
          </a:xfrm>
        </p:spPr>
        <p:txBody>
          <a:bodyPr/>
          <a:lstStyle/>
          <a:p>
            <a:r>
              <a:rPr lang="en-US" altLang="en-US" dirty="0"/>
              <a:t>What should be in an audit file (</a:t>
            </a:r>
            <a:r>
              <a:rPr lang="en-US" dirty="0" err="1"/>
              <a:t>cont</a:t>
            </a:r>
            <a:r>
              <a:rPr lang="en-US" dirty="0"/>
              <a:t>…)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>
          <a:xfrm>
            <a:off x="533400" y="1196752"/>
            <a:ext cx="8077200" cy="5127848"/>
          </a:xfrm>
        </p:spPr>
        <p:txBody>
          <a:bodyPr/>
          <a:lstStyle/>
          <a:p>
            <a:pPr marL="457200" indent="-457200">
              <a:buAutoNum type="arabicPeriod"/>
            </a:pPr>
            <a:endParaRPr lang="en-US" altLang="en-US" dirty="0" smtClean="0"/>
          </a:p>
          <a:p>
            <a:pPr marL="0" lvl="1" indent="0" defTabSz="914404">
              <a:spcAft>
                <a:spcPts val="269"/>
              </a:spcAft>
              <a:buNone/>
              <a:defRPr/>
            </a:pPr>
            <a:r>
              <a:rPr lang="en-US" b="1" dirty="0"/>
              <a:t>Property, Plant and Equipment</a:t>
            </a:r>
          </a:p>
          <a:p>
            <a:pPr lvl="1" defTabSz="914404">
              <a:spcAft>
                <a:spcPts val="269"/>
              </a:spcAft>
              <a:buFont typeface="Wingdings" panose="05000000000000000000" pitchFamily="2" charset="2"/>
              <a:buChar char="Ø"/>
              <a:defRPr/>
            </a:pPr>
            <a:r>
              <a:rPr lang="en-US" dirty="0"/>
              <a:t>An updated fixed assets register clearly showing cost brought forward, additions, revaluations and disposals.</a:t>
            </a:r>
          </a:p>
          <a:p>
            <a:pPr lvl="1" defTabSz="914404">
              <a:spcAft>
                <a:spcPts val="269"/>
              </a:spcAft>
              <a:buFont typeface="Wingdings" panose="05000000000000000000" pitchFamily="2" charset="2"/>
              <a:buChar char="Ø"/>
              <a:defRPr/>
            </a:pPr>
            <a:r>
              <a:rPr lang="en-US" dirty="0"/>
              <a:t> Title/ ownership documents( looking at ownership, existence) should be included in the file.</a:t>
            </a:r>
          </a:p>
          <a:p>
            <a:pPr lvl="1" defTabSz="914404">
              <a:spcAft>
                <a:spcPts val="269"/>
              </a:spcAft>
              <a:buFont typeface="Wingdings" panose="05000000000000000000" pitchFamily="2" charset="2"/>
              <a:buChar char="Ø"/>
              <a:defRPr/>
            </a:pPr>
            <a:r>
              <a:rPr lang="en-US" dirty="0"/>
              <a:t> Depreciation policy and computation of the depreciation charge for the year.</a:t>
            </a:r>
          </a:p>
          <a:p>
            <a:pPr lvl="1" defTabSz="914404">
              <a:spcAft>
                <a:spcPts val="269"/>
              </a:spcAft>
              <a:buFont typeface="Wingdings" panose="05000000000000000000" pitchFamily="2" charset="2"/>
              <a:buChar char="Ø"/>
              <a:defRPr/>
            </a:pPr>
            <a:r>
              <a:rPr lang="en-US" dirty="0"/>
              <a:t> Supporting documentation to additions and approval</a:t>
            </a:r>
          </a:p>
          <a:p>
            <a:pPr lvl="1" defTabSz="914404">
              <a:spcAft>
                <a:spcPts val="269"/>
              </a:spcAft>
              <a:buFont typeface="Wingdings" panose="05000000000000000000" pitchFamily="2" charset="2"/>
              <a:buChar char="Ø"/>
              <a:defRPr/>
            </a:pPr>
            <a:r>
              <a:rPr lang="en-US" dirty="0"/>
              <a:t> Schedule for disposals and loss/ gain arising there on.</a:t>
            </a:r>
          </a:p>
          <a:p>
            <a:pPr marL="457200" indent="-457200">
              <a:buFontTx/>
              <a:buAutoNum type="arabicPeriod"/>
            </a:pPr>
            <a:endParaRPr lang="en-US" altLang="en-US" dirty="0" smtClean="0"/>
          </a:p>
          <a:p>
            <a:pPr marL="457200" indent="-457200">
              <a:buFontTx/>
              <a:buAutoNum type="arabicPeriod"/>
            </a:pPr>
            <a:endParaRPr lang="en-US" altLang="en-US" dirty="0" smtClean="0"/>
          </a:p>
          <a:p>
            <a:pPr marL="182880" indent="-457200">
              <a:buFontTx/>
              <a:buAutoNum type="arabicPeriod"/>
            </a:pPr>
            <a:endParaRPr lang="en-US" altLang="en-US" dirty="0"/>
          </a:p>
          <a:p>
            <a:pPr marL="182880" indent="-457200">
              <a:buFontTx/>
              <a:buAutoNum type="arabicPeriod"/>
            </a:pPr>
            <a:endParaRPr lang="en-US" altLang="en-US" dirty="0"/>
          </a:p>
          <a:p>
            <a:pPr marL="182880" indent="-457200">
              <a:buFontTx/>
              <a:buAutoNum type="arabicPeriod"/>
            </a:pPr>
            <a:endParaRPr lang="en-US" altLang="en-US" dirty="0"/>
          </a:p>
          <a:p>
            <a:pPr marL="182880" indent="-457200">
              <a:buFontTx/>
              <a:buAutoNum type="arabicPeriod"/>
            </a:pPr>
            <a:endParaRPr lang="en-US" altLang="en-US" dirty="0"/>
          </a:p>
          <a:p>
            <a:pPr marL="182880" indent="-457200">
              <a:buAutoNum type="arabicPeriod"/>
            </a:pPr>
            <a:endParaRPr lang="en-US" altLang="en-US" dirty="0"/>
          </a:p>
          <a:p>
            <a:endParaRPr lang="en-US" alt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6918920" cy="304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EBD5762-3BDC-484D-9503-7EA6D5A9A8CE}" type="slidenum">
              <a:rPr lang="en-ZA" smtClean="0"/>
              <a:pPr/>
              <a:t>15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6169368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757352"/>
          </a:xfrm>
        </p:spPr>
        <p:txBody>
          <a:bodyPr/>
          <a:lstStyle/>
          <a:p>
            <a:r>
              <a:rPr lang="en-US" altLang="en-US" dirty="0"/>
              <a:t>What should be in an audit file (</a:t>
            </a:r>
            <a:r>
              <a:rPr lang="en-US" dirty="0" err="1"/>
              <a:t>cont</a:t>
            </a:r>
            <a:r>
              <a:rPr lang="en-US" dirty="0"/>
              <a:t>…)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>
          <a:xfrm>
            <a:off x="533400" y="1443152"/>
            <a:ext cx="8077200" cy="4903440"/>
          </a:xfrm>
        </p:spPr>
        <p:txBody>
          <a:bodyPr/>
          <a:lstStyle/>
          <a:p>
            <a:endParaRPr lang="en-US" b="1" dirty="0" smtClean="0"/>
          </a:p>
          <a:p>
            <a:r>
              <a:rPr lang="en-US" b="1" dirty="0" smtClean="0"/>
              <a:t>Property</a:t>
            </a:r>
            <a:r>
              <a:rPr lang="en-US" b="1" dirty="0"/>
              <a:t>, Plant and </a:t>
            </a:r>
            <a:r>
              <a:rPr lang="en-US" b="1" dirty="0" smtClean="0"/>
              <a:t>Equipment</a:t>
            </a:r>
          </a:p>
          <a:p>
            <a:pPr lvl="1" defTabSz="914404">
              <a:spcAft>
                <a:spcPts val="269"/>
              </a:spcAft>
              <a:buFont typeface="Wingdings" panose="05000000000000000000" pitchFamily="2" charset="2"/>
              <a:buChar char="Ø"/>
              <a:defRPr/>
            </a:pPr>
            <a:r>
              <a:rPr lang="en-US" dirty="0"/>
              <a:t>Schedule for disposals and loss/ gain arising there on.</a:t>
            </a:r>
          </a:p>
          <a:p>
            <a:pPr lvl="1" defTabSz="914404">
              <a:spcAft>
                <a:spcPts val="269"/>
              </a:spcAft>
              <a:buFont typeface="Wingdings" panose="05000000000000000000" pitchFamily="2" charset="2"/>
              <a:buChar char="Ø"/>
              <a:defRPr/>
            </a:pPr>
            <a:r>
              <a:rPr lang="en-US" dirty="0"/>
              <a:t> Impairment review record for PPE</a:t>
            </a:r>
          </a:p>
          <a:p>
            <a:pPr lvl="1" defTabSz="914404">
              <a:spcAft>
                <a:spcPts val="269"/>
              </a:spcAft>
              <a:buFont typeface="Wingdings" panose="05000000000000000000" pitchFamily="2" charset="2"/>
              <a:buChar char="Ø"/>
              <a:defRPr/>
            </a:pPr>
            <a:r>
              <a:rPr lang="en-US" dirty="0"/>
              <a:t> Accounting for revaluation; review of work done by experts; valuation report should be included in the file</a:t>
            </a:r>
          </a:p>
          <a:p>
            <a:pPr lvl="1" defTabSz="914404">
              <a:spcAft>
                <a:spcPts val="269"/>
              </a:spcAft>
              <a:buFont typeface="Wingdings" panose="05000000000000000000" pitchFamily="2" charset="2"/>
              <a:buChar char="Ø"/>
              <a:defRPr/>
            </a:pPr>
            <a:r>
              <a:rPr lang="en-US" dirty="0"/>
              <a:t> Disclosure in the financial statements – comparative breakdown for both cost and accumulated depreciation.</a:t>
            </a:r>
          </a:p>
          <a:p>
            <a:pPr lvl="1" defTabSz="914404">
              <a:spcAft>
                <a:spcPts val="269"/>
              </a:spcAft>
              <a:buFont typeface="Wingdings" panose="05000000000000000000" pitchFamily="2" charset="2"/>
              <a:buChar char="Ø"/>
              <a:defRPr/>
            </a:pPr>
            <a:r>
              <a:rPr lang="en-US" dirty="0"/>
              <a:t> Insurance – proof that insurance cover exist for the assets and its adequate.</a:t>
            </a:r>
          </a:p>
          <a:p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EBD5762-3BDC-484D-9503-7EA6D5A9A8CE}" type="slidenum">
              <a:rPr lang="en-ZA" smtClean="0"/>
              <a:pPr/>
              <a:t>16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8557212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What should be in an audit file (</a:t>
            </a:r>
            <a:r>
              <a:rPr lang="en-US" dirty="0" err="1"/>
              <a:t>cont</a:t>
            </a:r>
            <a:r>
              <a:rPr lang="en-US" dirty="0"/>
              <a:t>…)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>
          <a:xfrm>
            <a:off x="533400" y="1484784"/>
            <a:ext cx="8077200" cy="4687416"/>
          </a:xfrm>
        </p:spPr>
        <p:txBody>
          <a:bodyPr/>
          <a:lstStyle/>
          <a:p>
            <a:pPr marL="0" lvl="1" indent="0" defTabSz="914404">
              <a:spcAft>
                <a:spcPts val="269"/>
              </a:spcAft>
              <a:buNone/>
              <a:defRPr/>
            </a:pPr>
            <a:endParaRPr lang="en-US" sz="28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lvl="1" indent="0" defTabSz="914404">
              <a:spcAft>
                <a:spcPts val="269"/>
              </a:spcAft>
              <a:buNone/>
              <a:defRPr/>
            </a:pPr>
            <a:r>
              <a:rPr lang="en-US" b="1" dirty="0"/>
              <a:t>Investments</a:t>
            </a:r>
          </a:p>
          <a:p>
            <a:pPr lvl="1" defTabSz="914404">
              <a:spcAft>
                <a:spcPts val="269"/>
              </a:spcAft>
              <a:buFont typeface="Wingdings" panose="05000000000000000000" pitchFamily="2" charset="2"/>
              <a:buChar char="Ø"/>
              <a:defRPr/>
            </a:pPr>
            <a:r>
              <a:rPr lang="en-US" dirty="0"/>
              <a:t>Movement schedule showing balances brought forward, acquisition, disposal proceeds from investments.</a:t>
            </a:r>
          </a:p>
          <a:p>
            <a:pPr lvl="1" defTabSz="914404">
              <a:spcAft>
                <a:spcPts val="269"/>
              </a:spcAft>
              <a:buFont typeface="Wingdings" panose="05000000000000000000" pitchFamily="2" charset="2"/>
              <a:buChar char="Ø"/>
              <a:defRPr/>
            </a:pPr>
            <a:r>
              <a:rPr lang="en-US" dirty="0"/>
              <a:t> Schedule of all government securities indicating maturity analysis.</a:t>
            </a:r>
          </a:p>
          <a:p>
            <a:pPr lvl="1" defTabSz="914404">
              <a:spcAft>
                <a:spcPts val="269"/>
              </a:spcAft>
              <a:buFont typeface="Wingdings" panose="05000000000000000000" pitchFamily="2" charset="2"/>
              <a:buChar char="Ø"/>
              <a:defRPr/>
            </a:pPr>
            <a:r>
              <a:rPr lang="en-US" dirty="0"/>
              <a:t> Documents of title such as share certificates, CDSC account statements</a:t>
            </a:r>
          </a:p>
          <a:p>
            <a:pPr lvl="1" defTabSz="914404">
              <a:spcAft>
                <a:spcPts val="269"/>
              </a:spcAft>
              <a:buFont typeface="Wingdings" panose="05000000000000000000" pitchFamily="2" charset="2"/>
              <a:buChar char="Ø"/>
              <a:defRPr/>
            </a:pPr>
            <a:r>
              <a:rPr lang="en-US" dirty="0"/>
              <a:t>Valuation of investments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EBD5762-3BDC-484D-9503-7EA6D5A9A8CE}" type="slidenum">
              <a:rPr lang="en-ZA" smtClean="0"/>
              <a:pPr/>
              <a:t>17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0869943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What should be in an audit file (</a:t>
            </a:r>
            <a:r>
              <a:rPr lang="en-US" dirty="0" err="1"/>
              <a:t>cont</a:t>
            </a:r>
            <a:r>
              <a:rPr lang="en-US" dirty="0"/>
              <a:t>…)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>
          <a:xfrm>
            <a:off x="533400" y="1268760"/>
            <a:ext cx="8077200" cy="4903440"/>
          </a:xfrm>
        </p:spPr>
        <p:txBody>
          <a:bodyPr/>
          <a:lstStyle/>
          <a:p>
            <a:r>
              <a:rPr lang="en-US" b="1" dirty="0"/>
              <a:t>Inventory </a:t>
            </a:r>
          </a:p>
          <a:p>
            <a:pPr lvl="1" defTabSz="914404">
              <a:spcAft>
                <a:spcPts val="269"/>
              </a:spcAft>
              <a:buFont typeface="Wingdings" panose="05000000000000000000" pitchFamily="2" charset="2"/>
              <a:buChar char="Ø"/>
              <a:defRPr/>
            </a:pPr>
            <a:r>
              <a:rPr lang="en-US" dirty="0"/>
              <a:t>Stock take report as at the year end date</a:t>
            </a:r>
          </a:p>
          <a:p>
            <a:pPr lvl="1" defTabSz="914404">
              <a:spcAft>
                <a:spcPts val="269"/>
              </a:spcAft>
              <a:buFont typeface="Wingdings" panose="05000000000000000000" pitchFamily="2" charset="2"/>
              <a:buChar char="Ø"/>
              <a:defRPr/>
            </a:pPr>
            <a:r>
              <a:rPr lang="en-US" dirty="0"/>
              <a:t> Inventory valuation report</a:t>
            </a:r>
          </a:p>
          <a:p>
            <a:pPr lvl="1" defTabSz="914404">
              <a:spcAft>
                <a:spcPts val="269"/>
              </a:spcAft>
              <a:buFont typeface="Wingdings" panose="05000000000000000000" pitchFamily="2" charset="2"/>
              <a:buChar char="Ø"/>
              <a:defRPr/>
            </a:pPr>
            <a:r>
              <a:rPr lang="en-US" dirty="0"/>
              <a:t> Aged inventory listing</a:t>
            </a:r>
          </a:p>
          <a:p>
            <a:pPr lvl="1" defTabSz="914404">
              <a:spcAft>
                <a:spcPts val="269"/>
              </a:spcAft>
              <a:buFont typeface="Wingdings" panose="05000000000000000000" pitchFamily="2" charset="2"/>
              <a:buChar char="Ø"/>
              <a:defRPr/>
            </a:pPr>
            <a:r>
              <a:rPr lang="en-US" dirty="0"/>
              <a:t> Stock provisions</a:t>
            </a:r>
          </a:p>
          <a:p>
            <a:pPr lvl="1" defTabSz="914404">
              <a:spcAft>
                <a:spcPts val="269"/>
              </a:spcAft>
              <a:buFont typeface="Wingdings" panose="05000000000000000000" pitchFamily="2" charset="2"/>
              <a:buChar char="Ø"/>
              <a:defRPr/>
            </a:pPr>
            <a:r>
              <a:rPr lang="en-US" dirty="0"/>
              <a:t> List of obsolete stock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EBD5762-3BDC-484D-9503-7EA6D5A9A8CE}" type="slidenum">
              <a:rPr lang="en-ZA" smtClean="0"/>
              <a:pPr/>
              <a:t>18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9273305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What should be in an audit file (</a:t>
            </a:r>
            <a:r>
              <a:rPr lang="en-US" dirty="0" err="1"/>
              <a:t>cont</a:t>
            </a:r>
            <a:r>
              <a:rPr lang="en-US" dirty="0"/>
              <a:t>…)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>
          <a:xfrm>
            <a:off x="509239" y="1717576"/>
            <a:ext cx="8077200" cy="4759424"/>
          </a:xfrm>
        </p:spPr>
        <p:txBody>
          <a:bodyPr/>
          <a:lstStyle/>
          <a:p>
            <a:pPr marL="0" lvl="1" indent="0" defTabSz="914404">
              <a:spcAft>
                <a:spcPts val="269"/>
              </a:spcAft>
              <a:buNone/>
              <a:defRPr/>
            </a:pPr>
            <a:r>
              <a:rPr lang="en-US" b="1" dirty="0"/>
              <a:t>Trade payables</a:t>
            </a:r>
          </a:p>
          <a:p>
            <a:pPr marL="0" lvl="1" indent="0" defTabSz="914404">
              <a:spcAft>
                <a:spcPts val="269"/>
              </a:spcAft>
              <a:buNone/>
              <a:defRPr/>
            </a:pPr>
            <a:endParaRPr lang="en-US" sz="2800" b="1" dirty="0">
              <a:solidFill>
                <a:schemeClr val="accent5">
                  <a:lumMod val="75000"/>
                </a:schemeClr>
              </a:solidFill>
            </a:endParaRPr>
          </a:p>
          <a:p>
            <a:pPr lvl="1" defTabSz="914404">
              <a:spcAft>
                <a:spcPts val="269"/>
              </a:spcAft>
              <a:buFont typeface="Wingdings" panose="05000000000000000000" pitchFamily="2" charset="2"/>
              <a:buChar char="Ø"/>
              <a:defRPr/>
            </a:pPr>
            <a:r>
              <a:rPr lang="en-US" dirty="0" smtClean="0"/>
              <a:t>Listings </a:t>
            </a:r>
            <a:r>
              <a:rPr lang="en-US" dirty="0"/>
              <a:t>to trade payables, accruals and provisions</a:t>
            </a:r>
          </a:p>
          <a:p>
            <a:pPr lvl="1" defTabSz="914404">
              <a:spcAft>
                <a:spcPts val="269"/>
              </a:spcAft>
              <a:buFont typeface="Wingdings" panose="05000000000000000000" pitchFamily="2" charset="2"/>
              <a:buChar char="Ø"/>
              <a:defRPr/>
            </a:pPr>
            <a:r>
              <a:rPr lang="en-US" dirty="0"/>
              <a:t> Supplier statement files</a:t>
            </a:r>
          </a:p>
          <a:p>
            <a:pPr lvl="1" defTabSz="914404">
              <a:spcAft>
                <a:spcPts val="269"/>
              </a:spcAft>
              <a:buFont typeface="Wingdings" panose="05000000000000000000" pitchFamily="2" charset="2"/>
              <a:buChar char="Ø"/>
              <a:defRPr/>
            </a:pPr>
            <a:r>
              <a:rPr lang="en-US" dirty="0"/>
              <a:t>Supplier statement reconciliations</a:t>
            </a:r>
          </a:p>
          <a:p>
            <a:pPr lvl="1" defTabSz="914404">
              <a:spcAft>
                <a:spcPts val="269"/>
              </a:spcAft>
              <a:buFont typeface="Wingdings" panose="05000000000000000000" pitchFamily="2" charset="2"/>
              <a:buChar char="Ø"/>
              <a:defRPr/>
            </a:pPr>
            <a:r>
              <a:rPr lang="en-US" dirty="0"/>
              <a:t> Aged creditors listing</a:t>
            </a:r>
          </a:p>
          <a:p>
            <a:pPr lvl="1" defTabSz="914404">
              <a:spcAft>
                <a:spcPts val="269"/>
              </a:spcAft>
              <a:buFont typeface="Wingdings" panose="05000000000000000000" pitchFamily="2" charset="2"/>
              <a:buChar char="Ø"/>
              <a:defRPr/>
            </a:pPr>
            <a:r>
              <a:rPr lang="en-US" dirty="0"/>
              <a:t> Leave pay and gratuity provisions workings</a:t>
            </a:r>
          </a:p>
          <a:p>
            <a:pPr lvl="1" defTabSz="914404">
              <a:spcAft>
                <a:spcPts val="269"/>
              </a:spcAft>
              <a:buFont typeface="Wingdings" panose="05000000000000000000" pitchFamily="2" charset="2"/>
              <a:buChar char="Ø"/>
              <a:defRPr/>
            </a:pPr>
            <a:r>
              <a:rPr lang="en-US" dirty="0"/>
              <a:t>Details of contingent liabilities and provisions disclosed/ made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EBD5762-3BDC-484D-9503-7EA6D5A9A8CE}" type="slidenum">
              <a:rPr lang="en-ZA" smtClean="0"/>
              <a:pPr/>
              <a:t>19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218187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510952"/>
          </a:xfrm>
        </p:spPr>
        <p:txBody>
          <a:bodyPr/>
          <a:lstStyle/>
          <a:p>
            <a:r>
              <a:rPr lang="en-US" altLang="en-US" dirty="0"/>
              <a:t>Why Audit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>
          <a:xfrm>
            <a:off x="533400" y="1196752"/>
            <a:ext cx="8077200" cy="4975448"/>
          </a:xfrm>
        </p:spPr>
        <p:txBody>
          <a:bodyPr/>
          <a:lstStyle/>
          <a:p>
            <a:pPr>
              <a:defRPr/>
            </a:pPr>
            <a:r>
              <a:rPr lang="en-US" dirty="0"/>
              <a:t>The purpose of preparing the audit file is to prepare adequately for the audit in order to satisfy the most robust audit procedures.</a:t>
            </a:r>
          </a:p>
          <a:p>
            <a:pPr>
              <a:defRPr/>
            </a:pPr>
            <a:r>
              <a:rPr lang="en-US" dirty="0"/>
              <a:t>The objective is to:</a:t>
            </a:r>
          </a:p>
          <a:p>
            <a:pPr lvl="2">
              <a:defRPr/>
            </a:pPr>
            <a:r>
              <a:rPr lang="en-US" dirty="0"/>
              <a:t>Highlight any audit issues before the auditors do;</a:t>
            </a:r>
          </a:p>
          <a:p>
            <a:pPr lvl="2">
              <a:defRPr/>
            </a:pPr>
            <a:r>
              <a:rPr lang="en-US" dirty="0"/>
              <a:t>Respond adequately to audit queries; and </a:t>
            </a:r>
          </a:p>
          <a:p>
            <a:pPr lvl="2">
              <a:defRPr/>
            </a:pPr>
            <a:r>
              <a:rPr lang="en-US" dirty="0"/>
              <a:t>Prepare in advance standard information asked for by auditors</a:t>
            </a:r>
          </a:p>
          <a:p>
            <a:pPr marL="182563" lvl="2" indent="0"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This goes a long way in giving the auditors confidence in your accounting records and reducing the issues identified during the audit.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EBD5762-3BDC-484D-9503-7EA6D5A9A8CE}" type="slidenum">
              <a:rPr lang="en-ZA" smtClean="0"/>
              <a:pPr/>
              <a:t>2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7628513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What should be in an audit file (</a:t>
            </a:r>
            <a:r>
              <a:rPr lang="en-US" dirty="0" err="1"/>
              <a:t>cont</a:t>
            </a:r>
            <a:r>
              <a:rPr lang="en-US" dirty="0"/>
              <a:t>…)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>
          <a:xfrm>
            <a:off x="533400" y="1412776"/>
            <a:ext cx="8077200" cy="4759424"/>
          </a:xfrm>
        </p:spPr>
        <p:txBody>
          <a:bodyPr/>
          <a:lstStyle/>
          <a:p>
            <a:endParaRPr lang="en-US" altLang="en-US" b="1" i="1" dirty="0" smtClean="0"/>
          </a:p>
          <a:p>
            <a:pPr marL="0" lvl="1" indent="0" defTabSz="914404">
              <a:spcAft>
                <a:spcPts val="269"/>
              </a:spcAft>
              <a:buNone/>
              <a:defRPr/>
            </a:pPr>
            <a:r>
              <a:rPr lang="en-US" b="1" dirty="0"/>
              <a:t>Taxation</a:t>
            </a:r>
          </a:p>
          <a:p>
            <a:pPr marL="0" lvl="1" indent="0" defTabSz="914404">
              <a:spcAft>
                <a:spcPts val="269"/>
              </a:spcAft>
              <a:buNone/>
              <a:defRPr/>
            </a:pPr>
            <a:endParaRPr lang="en-US" sz="2800" b="1" dirty="0">
              <a:solidFill>
                <a:schemeClr val="accent5">
                  <a:lumMod val="75000"/>
                </a:schemeClr>
              </a:solidFill>
            </a:endParaRPr>
          </a:p>
          <a:p>
            <a:pPr lvl="1" defTabSz="914404">
              <a:spcAft>
                <a:spcPts val="269"/>
              </a:spcAft>
              <a:buFont typeface="Wingdings" panose="05000000000000000000" pitchFamily="2" charset="2"/>
              <a:buChar char="Ø"/>
              <a:defRPr/>
            </a:pPr>
            <a:r>
              <a:rPr lang="en-US" dirty="0" smtClean="0"/>
              <a:t>Tax </a:t>
            </a:r>
            <a:r>
              <a:rPr lang="en-US" dirty="0"/>
              <a:t>computation for the current financial year</a:t>
            </a:r>
          </a:p>
          <a:p>
            <a:pPr lvl="1" defTabSz="914404">
              <a:spcAft>
                <a:spcPts val="269"/>
              </a:spcAft>
              <a:buFont typeface="Wingdings" panose="05000000000000000000" pitchFamily="2" charset="2"/>
              <a:buChar char="Ø"/>
              <a:defRPr/>
            </a:pPr>
            <a:r>
              <a:rPr lang="en-GB" dirty="0"/>
              <a:t> Annual returns filled with the Kenya Revenue Authority</a:t>
            </a:r>
            <a:endParaRPr lang="en-US" dirty="0"/>
          </a:p>
          <a:p>
            <a:pPr lvl="1" defTabSz="914404">
              <a:spcAft>
                <a:spcPts val="269"/>
              </a:spcAft>
              <a:buFont typeface="Wingdings" panose="05000000000000000000" pitchFamily="2" charset="2"/>
              <a:buChar char="Ø"/>
              <a:defRPr/>
            </a:pPr>
            <a:r>
              <a:rPr lang="en-US" dirty="0"/>
              <a:t> Deferred tax computation</a:t>
            </a:r>
          </a:p>
          <a:p>
            <a:pPr lvl="1" defTabSz="914404">
              <a:spcAft>
                <a:spcPts val="269"/>
              </a:spcAft>
              <a:buFont typeface="Wingdings" panose="05000000000000000000" pitchFamily="2" charset="2"/>
              <a:buChar char="Ø"/>
              <a:defRPr/>
            </a:pPr>
            <a:r>
              <a:rPr lang="en-US" dirty="0"/>
              <a:t> Withholding tax payment Schedule</a:t>
            </a:r>
          </a:p>
          <a:p>
            <a:pPr lvl="1" defTabSz="914404">
              <a:spcAft>
                <a:spcPts val="269"/>
              </a:spcAft>
              <a:buFont typeface="Wingdings" panose="05000000000000000000" pitchFamily="2" charset="2"/>
              <a:buChar char="Ø"/>
              <a:defRPr/>
            </a:pPr>
            <a:r>
              <a:rPr lang="en-US" dirty="0"/>
              <a:t> Instalment tax returns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EBD5762-3BDC-484D-9503-7EA6D5A9A8CE}" type="slidenum">
              <a:rPr lang="en-ZA" smtClean="0"/>
              <a:pPr/>
              <a:t>20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6574614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What should be in an audit file (</a:t>
            </a:r>
            <a:r>
              <a:rPr lang="en-US" dirty="0" err="1"/>
              <a:t>cont</a:t>
            </a:r>
            <a:r>
              <a:rPr lang="en-US" dirty="0"/>
              <a:t>…)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>
          <a:xfrm>
            <a:off x="533400" y="1484784"/>
            <a:ext cx="8077200" cy="4687416"/>
          </a:xfrm>
        </p:spPr>
        <p:txBody>
          <a:bodyPr/>
          <a:lstStyle/>
          <a:p>
            <a:pPr marL="0" lvl="1" indent="0" defTabSz="914404">
              <a:spcAft>
                <a:spcPts val="269"/>
              </a:spcAft>
              <a:buNone/>
              <a:defRPr/>
            </a:pPr>
            <a:r>
              <a:rPr lang="en-US" b="1" dirty="0"/>
              <a:t>Revenue</a:t>
            </a:r>
          </a:p>
          <a:p>
            <a:pPr lvl="1" defTabSz="914404">
              <a:spcAft>
                <a:spcPts val="269"/>
              </a:spcAft>
              <a:buFont typeface="Wingdings" panose="05000000000000000000" pitchFamily="2" charset="2"/>
              <a:buChar char="Ø"/>
              <a:defRPr/>
            </a:pPr>
            <a:r>
              <a:rPr lang="en-US" dirty="0"/>
              <a:t>Summary of income from operating and </a:t>
            </a:r>
            <a:r>
              <a:rPr lang="en-US" dirty="0" smtClean="0"/>
              <a:t>non-operating </a:t>
            </a:r>
            <a:r>
              <a:rPr lang="en-US" dirty="0"/>
              <a:t>revenue</a:t>
            </a:r>
          </a:p>
          <a:p>
            <a:pPr lvl="1" defTabSz="914404">
              <a:spcAft>
                <a:spcPts val="269"/>
              </a:spcAft>
              <a:buFont typeface="Wingdings" panose="05000000000000000000" pitchFamily="2" charset="2"/>
              <a:buChar char="Ø"/>
              <a:defRPr/>
            </a:pPr>
            <a:r>
              <a:rPr lang="en-US" dirty="0"/>
              <a:t>Schedule for all revenue streams</a:t>
            </a:r>
          </a:p>
          <a:p>
            <a:pPr lvl="1" defTabSz="914404">
              <a:spcAft>
                <a:spcPts val="269"/>
              </a:spcAft>
              <a:buFont typeface="Wingdings" panose="05000000000000000000" pitchFamily="2" charset="2"/>
              <a:buChar char="Ø"/>
              <a:defRPr/>
            </a:pPr>
            <a:r>
              <a:rPr lang="en-US" dirty="0"/>
              <a:t>Supporting documents such as contracts/donor agreements</a:t>
            </a:r>
          </a:p>
          <a:p>
            <a:pPr lvl="1" defTabSz="914404">
              <a:spcAft>
                <a:spcPts val="269"/>
              </a:spcAft>
              <a:buFont typeface="Wingdings" panose="05000000000000000000" pitchFamily="2" charset="2"/>
              <a:buChar char="Ø"/>
              <a:defRPr/>
            </a:pPr>
            <a:r>
              <a:rPr lang="en-US" dirty="0"/>
              <a:t>Revenue recognition policy</a:t>
            </a:r>
          </a:p>
          <a:p>
            <a:pPr lvl="1" defTabSz="914404">
              <a:spcAft>
                <a:spcPts val="269"/>
              </a:spcAft>
              <a:buFont typeface="Wingdings" panose="05000000000000000000" pitchFamily="2" charset="2"/>
              <a:buChar char="Ø"/>
              <a:defRPr/>
            </a:pPr>
            <a:r>
              <a:rPr lang="en-US" dirty="0"/>
              <a:t>Confirmation of donated income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EBD5762-3BDC-484D-9503-7EA6D5A9A8CE}" type="slidenum">
              <a:rPr lang="en-ZA" smtClean="0"/>
              <a:pPr/>
              <a:t>21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7688344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What should be in an audit file (</a:t>
            </a:r>
            <a:r>
              <a:rPr lang="en-US" dirty="0" err="1"/>
              <a:t>cont</a:t>
            </a:r>
            <a:r>
              <a:rPr lang="en-US" dirty="0"/>
              <a:t>…)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>
          <a:xfrm>
            <a:off x="533400" y="1412776"/>
            <a:ext cx="8077200" cy="4759424"/>
          </a:xfrm>
        </p:spPr>
        <p:txBody>
          <a:bodyPr/>
          <a:lstStyle/>
          <a:p>
            <a:pPr marL="0" lvl="1" indent="0" defTabSz="914404">
              <a:spcAft>
                <a:spcPts val="269"/>
              </a:spcAft>
              <a:buNone/>
              <a:defRPr/>
            </a:pPr>
            <a:r>
              <a:rPr lang="en-US" b="1" dirty="0" smtClean="0"/>
              <a:t>Expenditure</a:t>
            </a:r>
          </a:p>
          <a:p>
            <a:pPr lvl="1" defTabSz="914404">
              <a:spcAft>
                <a:spcPts val="269"/>
              </a:spcAft>
              <a:buFont typeface="Wingdings" panose="05000000000000000000" pitchFamily="2" charset="2"/>
              <a:buChar char="Ø"/>
              <a:defRPr/>
            </a:pPr>
            <a:r>
              <a:rPr lang="en-US" dirty="0" smtClean="0"/>
              <a:t>Expenses </a:t>
            </a:r>
            <a:r>
              <a:rPr lang="en-US" dirty="0"/>
              <a:t>classification, breakdown and schedules</a:t>
            </a:r>
          </a:p>
          <a:p>
            <a:pPr lvl="1" defTabSz="914404">
              <a:spcAft>
                <a:spcPts val="269"/>
              </a:spcAft>
              <a:buFont typeface="Wingdings" panose="05000000000000000000" pitchFamily="2" charset="2"/>
              <a:buChar char="Ø"/>
              <a:defRPr/>
            </a:pPr>
            <a:r>
              <a:rPr lang="en-US" dirty="0"/>
              <a:t>Supporting documentation such as invoices, contracts</a:t>
            </a:r>
          </a:p>
          <a:p>
            <a:pPr lvl="1" defTabSz="914404">
              <a:spcAft>
                <a:spcPts val="269"/>
              </a:spcAft>
              <a:buFont typeface="Wingdings" panose="05000000000000000000" pitchFamily="2" charset="2"/>
              <a:buChar char="Ø"/>
              <a:defRPr/>
            </a:pPr>
            <a:r>
              <a:rPr lang="en-US" dirty="0"/>
              <a:t>Payroll</a:t>
            </a:r>
          </a:p>
          <a:p>
            <a:pPr lvl="1" defTabSz="914404">
              <a:spcAft>
                <a:spcPts val="269"/>
              </a:spcAft>
              <a:buFont typeface="Wingdings" panose="05000000000000000000" pitchFamily="2" charset="2"/>
              <a:buChar char="Ø"/>
              <a:defRPr/>
            </a:pPr>
            <a:r>
              <a:rPr lang="en-US" dirty="0"/>
              <a:t>Summary of statutory deductions</a:t>
            </a:r>
          </a:p>
          <a:p>
            <a:pPr lvl="1" defTabSz="914404">
              <a:spcAft>
                <a:spcPts val="269"/>
              </a:spcAft>
              <a:buFont typeface="Wingdings" panose="05000000000000000000" pitchFamily="2" charset="2"/>
              <a:buChar char="Ø"/>
              <a:defRPr/>
            </a:pPr>
            <a:r>
              <a:rPr lang="en-US" dirty="0"/>
              <a:t>Directors emoluments</a:t>
            </a:r>
          </a:p>
          <a:p>
            <a:pPr lvl="1" defTabSz="914404">
              <a:spcAft>
                <a:spcPts val="269"/>
              </a:spcAft>
              <a:buFont typeface="Wingdings" panose="05000000000000000000" pitchFamily="2" charset="2"/>
              <a:buChar char="Ø"/>
              <a:defRPr/>
            </a:pPr>
            <a:r>
              <a:rPr lang="en-US" dirty="0"/>
              <a:t>Compensation to key management staff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EBD5762-3BDC-484D-9503-7EA6D5A9A8CE}" type="slidenum">
              <a:rPr lang="en-ZA" smtClean="0"/>
              <a:pPr/>
              <a:t>22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9382672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4039344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800" dirty="0"/>
              <a:t> </a:t>
            </a:r>
            <a:r>
              <a:rPr lang="en-US" sz="4800" dirty="0" smtClean="0"/>
              <a:t>          </a:t>
            </a:r>
            <a:br>
              <a:rPr lang="en-US" sz="4800" dirty="0" smtClean="0"/>
            </a:b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 smtClean="0"/>
              <a:t>		 THANK YOU</a:t>
            </a:r>
            <a:endParaRPr lang="en-US" sz="4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EBD5762-3BDC-484D-9503-7EA6D5A9A8CE}" type="slidenum">
              <a:rPr lang="en-ZA" smtClean="0"/>
              <a:pPr/>
              <a:t>23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443029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510952"/>
          </a:xfrm>
        </p:spPr>
        <p:txBody>
          <a:bodyPr/>
          <a:lstStyle/>
          <a:p>
            <a:r>
              <a:rPr lang="en-US" altLang="en-US" dirty="0"/>
              <a:t>Key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>
          <a:xfrm>
            <a:off x="533400" y="1349152"/>
            <a:ext cx="8077200" cy="4823048"/>
          </a:xfrm>
        </p:spPr>
        <p:txBody>
          <a:bodyPr/>
          <a:lstStyle/>
          <a:p>
            <a:r>
              <a:rPr lang="en-US" altLang="en-US" dirty="0"/>
              <a:t>Participation of key staff in the entrance meetings: County Executive CEC, Chief Officer Finance and Head of Treasury and for the County Assembly: County Assembly speaker, Director of Finance;</a:t>
            </a:r>
          </a:p>
          <a:p>
            <a:pPr lvl="1"/>
            <a:r>
              <a:rPr lang="en-US" altLang="en-US" dirty="0"/>
              <a:t>Management and coordination of the audit process- provide ample working space for the auditors: </a:t>
            </a:r>
            <a:r>
              <a:rPr lang="en-US" altLang="en-US" dirty="0" err="1"/>
              <a:t>Kericho</a:t>
            </a:r>
            <a:r>
              <a:rPr lang="en-US" altLang="en-US" dirty="0"/>
              <a:t> tea, county water </a:t>
            </a:r>
            <a:r>
              <a:rPr lang="en-US" altLang="en-US" dirty="0" err="1"/>
              <a:t>e.t.c</a:t>
            </a:r>
            <a:endParaRPr lang="en-US" altLang="en-US" dirty="0"/>
          </a:p>
          <a:p>
            <a:pPr lvl="1"/>
            <a:r>
              <a:rPr lang="en-US" altLang="en-US" dirty="0"/>
              <a:t>Have regular meetings with the auditors- assess if they have sufficient documentation- get to know the auditors and call them by their names;</a:t>
            </a:r>
          </a:p>
          <a:p>
            <a:pPr lvl="1"/>
            <a:r>
              <a:rPr lang="en-US" altLang="en-US" dirty="0"/>
              <a:t>Provide all the required documents while the auditors are still on site- do not give the impression of manufacturing the same during the audit- </a:t>
            </a:r>
          </a:p>
          <a:p>
            <a:pPr lvl="1"/>
            <a:r>
              <a:rPr lang="en-US" altLang="en-US" dirty="0"/>
              <a:t>Involve all key stakeholders including the internal audit function in the financial statement processing- they can give the FS an initial assessment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EBD5762-3BDC-484D-9503-7EA6D5A9A8CE}" type="slidenum">
              <a:rPr lang="en-ZA" smtClean="0"/>
              <a:pPr/>
              <a:t>3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994180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762000"/>
          </a:xfrm>
        </p:spPr>
        <p:txBody>
          <a:bodyPr/>
          <a:lstStyle/>
          <a:p>
            <a:r>
              <a:rPr lang="en-US" altLang="en-US" dirty="0"/>
              <a:t>Key </a:t>
            </a:r>
            <a:r>
              <a:rPr lang="en-US" altLang="en-US" dirty="0" smtClean="0"/>
              <a:t>considerations (</a:t>
            </a:r>
            <a:r>
              <a:rPr lang="en-US" dirty="0" err="1" smtClean="0"/>
              <a:t>cont</a:t>
            </a:r>
            <a:r>
              <a:rPr lang="en-US" dirty="0" smtClean="0"/>
              <a:t>…)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pPr lvl="1"/>
            <a:r>
              <a:rPr lang="en-US" altLang="en-US" dirty="0"/>
              <a:t>Share the draft financial statements with the National Treasury for quality review before submission to the Office of the  Auditor General.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EBD5762-3BDC-484D-9503-7EA6D5A9A8CE}" type="slidenum">
              <a:rPr lang="en-ZA" smtClean="0"/>
              <a:pPr/>
              <a:t>4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917964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510952"/>
          </a:xfrm>
        </p:spPr>
        <p:txBody>
          <a:bodyPr/>
          <a:lstStyle/>
          <a:p>
            <a:r>
              <a:rPr lang="en-US" altLang="en-US" dirty="0"/>
              <a:t>Preparing the Audit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>
          <a:xfrm>
            <a:off x="533400" y="1268760"/>
            <a:ext cx="8077200" cy="4759424"/>
          </a:xfrm>
        </p:spPr>
        <p:txBody>
          <a:bodyPr/>
          <a:lstStyle/>
          <a:p>
            <a:r>
              <a:rPr lang="en-US" altLang="en-US" dirty="0"/>
              <a:t>In preparing the audit file, Accounting Officers should ensure that the requirements of the Act have been adequately addressed.</a:t>
            </a:r>
          </a:p>
          <a:p>
            <a:r>
              <a:rPr lang="en-US" altLang="en-US" dirty="0"/>
              <a:t>Section 163 of the PFM Act basically talks of the schedules that should be prepared in addition to the financial statements. </a:t>
            </a:r>
          </a:p>
          <a:p>
            <a:r>
              <a:rPr lang="en-US" altLang="en-US" dirty="0"/>
              <a:t>The Act states, “The County Treasury shall include in the consolidated financial statements-</a:t>
            </a:r>
          </a:p>
          <a:p>
            <a:r>
              <a:rPr lang="en-US" altLang="en-US" dirty="0"/>
              <a:t>a statement of all money paid into and paid out of the County Exchequer Account;</a:t>
            </a:r>
          </a:p>
          <a:p>
            <a:r>
              <a:rPr lang="en-US" altLang="en-US" dirty="0"/>
              <a:t>a summary of—</a:t>
            </a:r>
          </a:p>
          <a:p>
            <a:pPr lvl="2"/>
            <a:r>
              <a:rPr lang="en-US" altLang="en-US" dirty="0"/>
              <a:t>the appropriation accounts and statements prepared by accounting officers under section 164, and</a:t>
            </a:r>
          </a:p>
          <a:p>
            <a:pPr lvl="2"/>
            <a:r>
              <a:rPr lang="en-US" altLang="en-US" dirty="0"/>
              <a:t>the statements prepared by receivers of revenue under section 165;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EBD5762-3BDC-484D-9503-7EA6D5A9A8CE}" type="slidenum">
              <a:rPr lang="en-ZA" smtClean="0"/>
              <a:pPr/>
              <a:t>5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289977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510952"/>
          </a:xfrm>
        </p:spPr>
        <p:txBody>
          <a:bodyPr/>
          <a:lstStyle/>
          <a:p>
            <a:r>
              <a:rPr lang="en-US" altLang="en-US" dirty="0"/>
              <a:t>Preparing the Audit </a:t>
            </a:r>
            <a:r>
              <a:rPr lang="en-US" altLang="en-US" dirty="0" smtClean="0"/>
              <a:t>File </a:t>
            </a:r>
            <a:r>
              <a:rPr lang="en-US" altLang="en-US" dirty="0"/>
              <a:t>(</a:t>
            </a:r>
            <a:r>
              <a:rPr lang="en-US" dirty="0" err="1"/>
              <a:t>cont</a:t>
            </a:r>
            <a:r>
              <a:rPr lang="en-US" dirty="0"/>
              <a:t>…)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>
          <a:xfrm>
            <a:off x="533400" y="1349152"/>
            <a:ext cx="8077200" cy="4823048"/>
          </a:xfrm>
        </p:spPr>
        <p:txBody>
          <a:bodyPr/>
          <a:lstStyle/>
          <a:p>
            <a:pPr marL="68580" indent="-342900">
              <a:buFont typeface="Wingdings" panose="05000000000000000000" pitchFamily="2" charset="2"/>
              <a:buChar char="Ø"/>
            </a:pPr>
            <a:r>
              <a:rPr lang="en-US" altLang="en-US" dirty="0"/>
              <a:t>a statement of payments ,if any, made out of the County Exchequer Account that are </a:t>
            </a:r>
            <a:r>
              <a:rPr lang="en-US" altLang="en-US" dirty="0" err="1"/>
              <a:t>authorised</a:t>
            </a:r>
            <a:r>
              <a:rPr lang="en-US" altLang="en-US" dirty="0"/>
              <a:t> by legislation other than an Appropriation Act;</a:t>
            </a:r>
          </a:p>
          <a:p>
            <a:pPr marL="68580" indent="-342900">
              <a:buFont typeface="Wingdings" panose="05000000000000000000" pitchFamily="2" charset="2"/>
              <a:buChar char="Ø"/>
            </a:pPr>
            <a:r>
              <a:rPr lang="en-US" altLang="en-US" dirty="0"/>
              <a:t>a statement of the total amount of debt of the county government that is outstanding at the end of the financial year;</a:t>
            </a:r>
          </a:p>
          <a:p>
            <a:pPr marL="68580" indent="-342900">
              <a:buFont typeface="Wingdings" panose="05000000000000000000" pitchFamily="2" charset="2"/>
              <a:buChar char="Ø"/>
            </a:pPr>
            <a:r>
              <a:rPr lang="en-US" altLang="en-US" dirty="0"/>
              <a:t>a statement of the debt guaranteed by the national government at the end of the financial year;</a:t>
            </a:r>
          </a:p>
          <a:p>
            <a:pPr marL="68580" indent="-342900">
              <a:buFont typeface="Wingdings" panose="05000000000000000000" pitchFamily="2" charset="2"/>
              <a:buChar char="Ø"/>
            </a:pPr>
            <a:r>
              <a:rPr lang="en-US" altLang="en-US" dirty="0"/>
              <a:t>such other statements as the county assembly may require; and</a:t>
            </a:r>
          </a:p>
          <a:p>
            <a:pPr marL="68580" indent="-342900">
              <a:buFont typeface="Wingdings" panose="05000000000000000000" pitchFamily="2" charset="2"/>
              <a:buChar char="Ø"/>
            </a:pPr>
            <a:r>
              <a:rPr lang="en-US" altLang="en-US" dirty="0"/>
              <a:t>a statement on the summary of the accounts from the county </a:t>
            </a:r>
            <a:r>
              <a:rPr lang="en-US" altLang="en-US" dirty="0" smtClean="0"/>
              <a:t>assembly.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EBD5762-3BDC-484D-9503-7EA6D5A9A8CE}" type="slidenum">
              <a:rPr lang="en-ZA" smtClean="0"/>
              <a:pPr/>
              <a:t>6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8780094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92696"/>
            <a:ext cx="8077200" cy="344564"/>
          </a:xfrm>
        </p:spPr>
        <p:txBody>
          <a:bodyPr/>
          <a:lstStyle/>
          <a:p>
            <a:r>
              <a:rPr lang="en-US" altLang="en-US" dirty="0"/>
              <a:t>Listing of Important Schedules to be contained in the Audit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>
          <a:xfrm>
            <a:off x="533400" y="1700808"/>
            <a:ext cx="8077200" cy="4176464"/>
          </a:xfrm>
        </p:spPr>
        <p:txBody>
          <a:bodyPr/>
          <a:lstStyle/>
          <a:p>
            <a:pPr marL="68580" indent="-342900">
              <a:buFont typeface="Wingdings" panose="05000000000000000000" pitchFamily="2" charset="2"/>
              <a:buChar char="Ø"/>
            </a:pPr>
            <a:r>
              <a:rPr lang="en-US" altLang="en-US" dirty="0"/>
              <a:t>Bank reconciliations for all the bank accounts prepared and reviewed with outstanding reconciling issues resolved .</a:t>
            </a:r>
          </a:p>
          <a:p>
            <a:pPr marL="68580" indent="-342900">
              <a:buFont typeface="Wingdings" panose="05000000000000000000" pitchFamily="2" charset="2"/>
              <a:buChar char="Ø"/>
            </a:pPr>
            <a:r>
              <a:rPr lang="en-US" altLang="en-US" dirty="0"/>
              <a:t>Extracted and Reconciled reports from IFMIS </a:t>
            </a:r>
            <a:r>
              <a:rPr lang="en-US" altLang="en-US" dirty="0" err="1"/>
              <a:t>i.e</a:t>
            </a:r>
            <a:r>
              <a:rPr lang="en-US" altLang="en-US" dirty="0"/>
              <a:t> Statement of </a:t>
            </a:r>
            <a:r>
              <a:rPr lang="en-US" altLang="en-US" dirty="0" smtClean="0"/>
              <a:t>Assets, Statement </a:t>
            </a:r>
            <a:r>
              <a:rPr lang="en-US" altLang="en-US" dirty="0"/>
              <a:t>of Receipts and Payments, Statement of </a:t>
            </a:r>
            <a:r>
              <a:rPr lang="en-US" altLang="en-US" dirty="0" err="1"/>
              <a:t>Cashflows</a:t>
            </a:r>
            <a:r>
              <a:rPr lang="en-US" altLang="en-US" dirty="0"/>
              <a:t>, Statement of Budget Execution (Statement of Appropriation) and the notes to the statements (extract from IFMIS).</a:t>
            </a:r>
          </a:p>
          <a:p>
            <a:pPr marL="68580" indent="-342900">
              <a:buFont typeface="Wingdings" panose="05000000000000000000" pitchFamily="2" charset="2"/>
              <a:buChar char="Ø"/>
            </a:pPr>
            <a:r>
              <a:rPr lang="en-US" altLang="en-US" dirty="0" smtClean="0"/>
              <a:t> A </a:t>
            </a:r>
            <a:r>
              <a:rPr lang="en-US" altLang="en-US" dirty="0"/>
              <a:t>complete and valid Trial Balance preferably from IFMIS</a:t>
            </a:r>
          </a:p>
          <a:p>
            <a:pPr marL="68580" indent="-342900">
              <a:buFont typeface="Wingdings" panose="05000000000000000000" pitchFamily="2" charset="2"/>
              <a:buChar char="Ø"/>
            </a:pPr>
            <a:r>
              <a:rPr lang="en-US" altLang="en-US" dirty="0"/>
              <a:t>Exchequer Receipts reconciled with the County Revenue Allocation Act (CARA)</a:t>
            </a:r>
          </a:p>
          <a:p>
            <a:pPr marL="68580" indent="-342900">
              <a:buFont typeface="Wingdings" panose="05000000000000000000" pitchFamily="2" charset="2"/>
              <a:buChar char="Ø"/>
            </a:pPr>
            <a:r>
              <a:rPr lang="en-US" altLang="en-US" dirty="0"/>
              <a:t>Reconciled Inter - Entity Confirmations between sending and receiving entity- transfers to the County Assembly, to and from National </a:t>
            </a:r>
            <a:r>
              <a:rPr lang="en-US" altLang="en-US" dirty="0" smtClean="0"/>
              <a:t>Government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6433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92696"/>
            <a:ext cx="8077200" cy="344564"/>
          </a:xfrm>
        </p:spPr>
        <p:txBody>
          <a:bodyPr/>
          <a:lstStyle/>
          <a:p>
            <a:r>
              <a:rPr lang="en-US" altLang="en-US" dirty="0"/>
              <a:t>Listing of Important Schedules to be contained in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the </a:t>
            </a:r>
            <a:r>
              <a:rPr lang="en-US" altLang="en-US" dirty="0"/>
              <a:t>Audit </a:t>
            </a:r>
            <a:r>
              <a:rPr lang="en-US" altLang="en-US" dirty="0" smtClean="0"/>
              <a:t>File </a:t>
            </a:r>
            <a:r>
              <a:rPr lang="en-US" altLang="en-US" dirty="0"/>
              <a:t>(</a:t>
            </a:r>
            <a:r>
              <a:rPr lang="en-US" dirty="0" err="1"/>
              <a:t>cont</a:t>
            </a:r>
            <a:r>
              <a:rPr lang="en-US" dirty="0"/>
              <a:t>…)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>
          <a:xfrm>
            <a:off x="395536" y="2204864"/>
            <a:ext cx="8077200" cy="3314700"/>
          </a:xfrm>
        </p:spPr>
        <p:txBody>
          <a:bodyPr/>
          <a:lstStyle/>
          <a:p>
            <a:pPr marL="68580" indent="-342900">
              <a:buFont typeface="Wingdings" panose="05000000000000000000" pitchFamily="2" charset="2"/>
              <a:buChar char="Ø"/>
            </a:pPr>
            <a:r>
              <a:rPr lang="en-US" altLang="en-US" dirty="0"/>
              <a:t>Well supported </a:t>
            </a:r>
            <a:r>
              <a:rPr lang="en-US" altLang="en-US" dirty="0" err="1"/>
              <a:t>Imprest</a:t>
            </a:r>
            <a:r>
              <a:rPr lang="en-US" altLang="en-US" dirty="0"/>
              <a:t> Register: Date, amount, employee number- an ageing of the </a:t>
            </a:r>
            <a:r>
              <a:rPr lang="en-US" altLang="en-US" dirty="0" err="1"/>
              <a:t>imprests</a:t>
            </a:r>
            <a:endParaRPr lang="en-US" altLang="en-US" dirty="0"/>
          </a:p>
          <a:p>
            <a:pPr marL="68580" indent="-342900">
              <a:buFont typeface="Wingdings" panose="05000000000000000000" pitchFamily="2" charset="2"/>
              <a:buChar char="Ø"/>
            </a:pPr>
            <a:r>
              <a:rPr lang="en-US" altLang="en-US" dirty="0"/>
              <a:t>Summary of the fixed assets register : Serial No. description, asset type, date of acquisition, amount</a:t>
            </a:r>
          </a:p>
          <a:p>
            <a:pPr marL="68580" indent="-342900">
              <a:buFont typeface="Wingdings" panose="05000000000000000000" pitchFamily="2" charset="2"/>
              <a:buChar char="Ø"/>
            </a:pPr>
            <a:r>
              <a:rPr lang="en-US" altLang="en-US" dirty="0"/>
              <a:t>Pending Bills Listing</a:t>
            </a:r>
          </a:p>
          <a:p>
            <a:pPr marL="68580" indent="-342900">
              <a:buFont typeface="Wingdings" panose="05000000000000000000" pitchFamily="2" charset="2"/>
              <a:buChar char="Ø"/>
            </a:pPr>
            <a:r>
              <a:rPr lang="en-US" altLang="en-US" dirty="0"/>
              <a:t>Source Documents to support receipts and Expenditure Items</a:t>
            </a:r>
          </a:p>
          <a:p>
            <a:pPr marL="68580" indent="-342900">
              <a:buFont typeface="Wingdings" panose="05000000000000000000" pitchFamily="2" charset="2"/>
              <a:buChar char="Ø"/>
            </a:pPr>
            <a:r>
              <a:rPr lang="en-US" altLang="en-US" dirty="0"/>
              <a:t>Support for Journal Vouchers</a:t>
            </a:r>
          </a:p>
        </p:txBody>
      </p:sp>
    </p:spTree>
    <p:extLst>
      <p:ext uri="{BB962C8B-B14F-4D97-AF65-F5344CB8AC3E}">
        <p14:creationId xmlns:p14="http://schemas.microsoft.com/office/powerpoint/2010/main" val="228059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4704"/>
            <a:ext cx="8077200" cy="344564"/>
          </a:xfrm>
        </p:spPr>
        <p:txBody>
          <a:bodyPr/>
          <a:lstStyle/>
          <a:p>
            <a:r>
              <a:rPr lang="en-US" altLang="en-US" dirty="0"/>
              <a:t>Sample Audit File Index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>
          <a:xfrm>
            <a:off x="524308" y="1772816"/>
            <a:ext cx="8077200" cy="3314700"/>
          </a:xfrm>
        </p:spPr>
        <p:txBody>
          <a:bodyPr/>
          <a:lstStyle/>
          <a:p>
            <a:r>
              <a:rPr lang="en-US" altLang="en-US" dirty="0"/>
              <a:t>A: Trial Balance and Financial Statements</a:t>
            </a:r>
          </a:p>
          <a:p>
            <a:pPr fontAlgn="b"/>
            <a:endParaRPr lang="en-US" dirty="0" smtClean="0"/>
          </a:p>
          <a:p>
            <a:pPr fontAlgn="b"/>
            <a:r>
              <a:rPr lang="en-US" dirty="0" smtClean="0"/>
              <a:t>A/1</a:t>
            </a:r>
            <a:r>
              <a:rPr lang="en-US" dirty="0"/>
              <a:t>	</a:t>
            </a:r>
            <a:r>
              <a:rPr lang="en-US" dirty="0" smtClean="0"/>
              <a:t>2014_Final </a:t>
            </a:r>
            <a:r>
              <a:rPr lang="en-US" dirty="0"/>
              <a:t>Draft Financial Statements</a:t>
            </a:r>
          </a:p>
          <a:p>
            <a:pPr fontAlgn="b"/>
            <a:r>
              <a:rPr lang="en-US" dirty="0" smtClean="0"/>
              <a:t>A/2	2014_Draft </a:t>
            </a:r>
            <a:r>
              <a:rPr lang="en-US" dirty="0"/>
              <a:t>Financial Statements Crossed referenced to the </a:t>
            </a:r>
            <a:r>
              <a:rPr lang="en-US" dirty="0" smtClean="0"/>
              <a:t>	Trial </a:t>
            </a:r>
            <a:r>
              <a:rPr lang="en-US" dirty="0"/>
              <a:t>Balance</a:t>
            </a:r>
          </a:p>
          <a:p>
            <a:pPr fontAlgn="b"/>
            <a:r>
              <a:rPr lang="en-US" dirty="0" smtClean="0"/>
              <a:t>A/3	2014</a:t>
            </a:r>
            <a:r>
              <a:rPr lang="en-US" dirty="0"/>
              <a:t>_ Final Trial Balance</a:t>
            </a:r>
          </a:p>
          <a:p>
            <a:pPr fontAlgn="b"/>
            <a:r>
              <a:rPr lang="en-US" dirty="0" smtClean="0"/>
              <a:t>A/4	2013</a:t>
            </a:r>
            <a:r>
              <a:rPr lang="en-US" dirty="0"/>
              <a:t>_ Audited and Signed Final Financial Statements</a:t>
            </a:r>
          </a:p>
          <a:p>
            <a:pPr fontAlgn="b"/>
            <a:r>
              <a:rPr lang="en-US" dirty="0" smtClean="0"/>
              <a:t>A/5	2013_Final </a:t>
            </a:r>
            <a:r>
              <a:rPr lang="en-US" dirty="0"/>
              <a:t>trial balance (to confirm opening balances)</a:t>
            </a:r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/>
            </a:r>
            <a:br>
              <a:rPr lang="en-US" altLang="en-US" dirty="0"/>
            </a:b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6090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wC Presentation">
  <a:themeElements>
    <a:clrScheme name="PwC Orange">
      <a:dk1>
        <a:srgbClr val="000000"/>
      </a:dk1>
      <a:lt1>
        <a:srgbClr val="FFFFFF"/>
      </a:lt1>
      <a:dk2>
        <a:srgbClr val="DC6900"/>
      </a:dk2>
      <a:lt2>
        <a:srgbClr val="FFFFFF"/>
      </a:lt2>
      <a:accent1>
        <a:srgbClr val="DC6900"/>
      </a:accent1>
      <a:accent2>
        <a:srgbClr val="FFB600"/>
      </a:accent2>
      <a:accent3>
        <a:srgbClr val="602320"/>
      </a:accent3>
      <a:accent4>
        <a:srgbClr val="DB536A"/>
      </a:accent4>
      <a:accent5>
        <a:srgbClr val="A32020"/>
      </a:accent5>
      <a:accent6>
        <a:srgbClr val="E0301E"/>
      </a:accent6>
      <a:hlink>
        <a:srgbClr val="DC6900"/>
      </a:hlink>
      <a:folHlink>
        <a:srgbClr val="DC6900"/>
      </a:folHlink>
    </a:clrScheme>
    <a:fontScheme name="PwC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ltGray">
        <a:solidFill>
          <a:schemeClr val="tx2"/>
        </a:solidFill>
        <a:ln w="3175"/>
      </a:spPr>
      <a:bodyPr rtlCol="0" anchor="ctr"/>
      <a:lstStyle>
        <a:defPPr algn="ctr">
          <a:defRPr dirty="0" err="1" smtClean="0">
            <a:solidFill>
              <a:schemeClr val="bg1"/>
            </a:solidFill>
            <a:latin typeface="Georgia" pitchFamily="18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noAutofit/>
      </a:bodyPr>
      <a:lstStyle>
        <a:defPPr indent="-274320">
          <a:spcAft>
            <a:spcPts val="900"/>
          </a:spcAft>
          <a:defRPr sz="2000" dirty="0" err="1" smtClean="0">
            <a:latin typeface="Georgia" pitchFamily="18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3529</TotalTime>
  <Words>1169</Words>
  <Application>Microsoft Office PowerPoint</Application>
  <PresentationFormat>On-screen Show (4:3)</PresentationFormat>
  <Paragraphs>184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Georgia</vt:lpstr>
      <vt:lpstr>Wingdings</vt:lpstr>
      <vt:lpstr>PwC Presentation</vt:lpstr>
      <vt:lpstr>PowerPoint Presentation</vt:lpstr>
      <vt:lpstr>Why Audit File</vt:lpstr>
      <vt:lpstr>Key considerations</vt:lpstr>
      <vt:lpstr>Key considerations (cont…)</vt:lpstr>
      <vt:lpstr>Preparing the Audit File</vt:lpstr>
      <vt:lpstr>Preparing the Audit File (cont…)</vt:lpstr>
      <vt:lpstr>Listing of Important Schedules to be contained in the Audit File</vt:lpstr>
      <vt:lpstr>Listing of Important Schedules to be contained in  the Audit File (cont…)   </vt:lpstr>
      <vt:lpstr>Sample Audit File Index</vt:lpstr>
      <vt:lpstr>Sample Audit File Index (cont…)</vt:lpstr>
      <vt:lpstr>Sample Audit File Index (cont…) </vt:lpstr>
      <vt:lpstr>Audit process</vt:lpstr>
      <vt:lpstr>What should be in an audit file</vt:lpstr>
      <vt:lpstr>What should be in an audit file (cont…)</vt:lpstr>
      <vt:lpstr>What should be in an audit file (cont…)</vt:lpstr>
      <vt:lpstr>What should be in an audit file (cont…)</vt:lpstr>
      <vt:lpstr>What should be in an audit file (cont…)</vt:lpstr>
      <vt:lpstr>What should be in an audit file (cont…)</vt:lpstr>
      <vt:lpstr>What should be in an audit file (cont…)</vt:lpstr>
      <vt:lpstr>What should be in an audit file (cont…)</vt:lpstr>
      <vt:lpstr>What should be in an audit file (cont…)</vt:lpstr>
      <vt:lpstr>What should be in an audit file (cont…)</vt:lpstr>
      <vt:lpstr>                   THANK YOU</vt:lpstr>
    </vt:vector>
  </TitlesOfParts>
  <Company>PricewaterhouseCoopers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USAID Audits</dc:title>
  <dc:creator>Michael Ngaara</dc:creator>
  <cp:lastModifiedBy>Robinson Kweyu</cp:lastModifiedBy>
  <cp:revision>157</cp:revision>
  <cp:lastPrinted>2015-04-08T15:10:49Z</cp:lastPrinted>
  <dcterms:created xsi:type="dcterms:W3CDTF">2013-02-14T12:13:00Z</dcterms:created>
  <dcterms:modified xsi:type="dcterms:W3CDTF">2018-11-29T17:35:54Z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B template version">
    <vt:lpwstr>6</vt:lpwstr>
  </property>
  <property fmtid="{D5CDD505-2E9C-101B-9397-08002B2CF9AE}" pid="3" name="TB template type">
    <vt:lpwstr>Onscreen</vt:lpwstr>
  </property>
  <property fmtid="{D5CDD505-2E9C-101B-9397-08002B2CF9AE}" pid="4" name="Template created by">
    <vt:lpwstr>PwC</vt:lpwstr>
  </property>
  <property fmtid="{D5CDD505-2E9C-101B-9397-08002B2CF9AE}" pid="5" name="Template version">
    <vt:lpwstr>5</vt:lpwstr>
  </property>
</Properties>
</file>